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3.xml" ContentType="application/vnd.ms-office.activeX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4.xml" ContentType="application/vnd.ms-office.activeX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ctiveX/activeX5.xml" ContentType="application/vnd.ms-office.activeX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9" r:id="rId10"/>
    <p:sldMasterId id="2147483770" r:id="rId11"/>
    <p:sldMasterId id="2147483782" r:id="rId12"/>
    <p:sldMasterId id="2147483794" r:id="rId13"/>
    <p:sldMasterId id="2147483806" r:id="rId14"/>
    <p:sldMasterId id="2147483818" r:id="rId15"/>
    <p:sldMasterId id="2147483830" r:id="rId16"/>
    <p:sldMasterId id="2147483842" r:id="rId17"/>
    <p:sldMasterId id="2147483854" r:id="rId18"/>
  </p:sldMasterIdLst>
  <p:notesMasterIdLst>
    <p:notesMasterId r:id="rId66"/>
  </p:notesMasterIdLst>
  <p:sldIdLst>
    <p:sldId id="278" r:id="rId19"/>
    <p:sldId id="328" r:id="rId20"/>
    <p:sldId id="329" r:id="rId21"/>
    <p:sldId id="330" r:id="rId22"/>
    <p:sldId id="331" r:id="rId23"/>
    <p:sldId id="333" r:id="rId24"/>
    <p:sldId id="334" r:id="rId25"/>
    <p:sldId id="335" r:id="rId26"/>
    <p:sldId id="410" r:id="rId27"/>
    <p:sldId id="409" r:id="rId28"/>
    <p:sldId id="415" r:id="rId29"/>
    <p:sldId id="407" r:id="rId30"/>
    <p:sldId id="408" r:id="rId31"/>
    <p:sldId id="337" r:id="rId32"/>
    <p:sldId id="338" r:id="rId33"/>
    <p:sldId id="342" r:id="rId34"/>
    <p:sldId id="341" r:id="rId35"/>
    <p:sldId id="411" r:id="rId36"/>
    <p:sldId id="345" r:id="rId37"/>
    <p:sldId id="343" r:id="rId38"/>
    <p:sldId id="344" r:id="rId39"/>
    <p:sldId id="346" r:id="rId40"/>
    <p:sldId id="348" r:id="rId41"/>
    <p:sldId id="349" r:id="rId42"/>
    <p:sldId id="412" r:id="rId43"/>
    <p:sldId id="352" r:id="rId44"/>
    <p:sldId id="416" r:id="rId45"/>
    <p:sldId id="417" r:id="rId46"/>
    <p:sldId id="357" r:id="rId47"/>
    <p:sldId id="358" r:id="rId48"/>
    <p:sldId id="376" r:id="rId49"/>
    <p:sldId id="377" r:id="rId50"/>
    <p:sldId id="414" r:id="rId51"/>
    <p:sldId id="393" r:id="rId52"/>
    <p:sldId id="392" r:id="rId53"/>
    <p:sldId id="394" r:id="rId54"/>
    <p:sldId id="395" r:id="rId55"/>
    <p:sldId id="396" r:id="rId56"/>
    <p:sldId id="397" r:id="rId57"/>
    <p:sldId id="400" r:id="rId58"/>
    <p:sldId id="401" r:id="rId59"/>
    <p:sldId id="403" r:id="rId60"/>
    <p:sldId id="404" r:id="rId61"/>
    <p:sldId id="405" r:id="rId62"/>
    <p:sldId id="413" r:id="rId63"/>
    <p:sldId id="419" r:id="rId64"/>
    <p:sldId id="406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0000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4882" autoAdjust="0"/>
  </p:normalViewPr>
  <p:slideViewPr>
    <p:cSldViewPr>
      <p:cViewPr varScale="1">
        <p:scale>
          <a:sx n="77" d="100"/>
          <a:sy n="77" d="100"/>
        </p:scale>
        <p:origin x="1938" y="90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presProps" Target="pres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/>
            </a:lvl1pPr>
          </a:lstStyle>
          <a:p>
            <a:pPr>
              <a:defRPr/>
            </a:pPr>
            <a:fld id="{F5B6E1DF-15A5-4639-B4A3-B88B4AC8D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EDECC0-2397-497C-BC7C-844A8D6E0F55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4F4CC7-9176-4954-B736-9DC5223C7D9C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0C204CC-DBEF-4BF7-BFFD-875E2FD7C6BE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6970D6-756C-4A88-998A-553042BC412B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6BA21B4-8D31-4991-A1EE-73C89C936B09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FBDFCE-CD39-48C2-818E-EF3B5B838F6B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O has the stronger intermolecular forces because it exhibits hydrogen bonding, whereas N</a:t>
            </a:r>
            <a:r>
              <a:rPr lang="en-US" altLang="en-US" baseline="-25000" smtClean="0"/>
              <a:t>2</a:t>
            </a:r>
            <a:r>
              <a:rPr lang="en-US" altLang="en-US" smtClean="0"/>
              <a:t> only exhibits London dispersion forces.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38646CD-F9B8-45F0-9478-1A882015D5EA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6A346C5-3779-4848-BB01-8F3B01F64CC9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1B9ACE1-3F6F-43AF-8191-A71CE85289FE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One Lewis structure could be ethanol and one Lewis structure could be dimethyl ether. Ethanol will have a higher boiling point than dimethyl ether because ethanol exhibits hydrogen bonding and dimethyl ether exhibits dipole-dipole interactions.  Hydrogen bonding is an especially strong type of dipole-dipole interaction and will thus raise the boiling point of ethanol.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F96C8E9-D88F-4330-8F05-64DEA713A54A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BA2DAB-2F4E-4988-9C3C-7104CF1E9FE4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F9995F0-9C4A-4B3E-BFB2-C208ED3EC434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CF76348-37F7-4BF6-A26A-29FA6138CB11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F8173AA-AF0F-4363-A648-5E2DD55A3A63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937DDA6-6A3E-427E-987D-B0CA6AABDBA4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E36ABB-7D19-4F58-B941-065DAD80F50C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0EC362F-6BEC-4896-A3AA-D7B7FE546532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986D32-729C-488B-B88B-9D0A128619C0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679854-C7C2-445C-81B5-5B15108D905B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61A665-329E-4453-9822-706BB78EBD00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vapor pressure of water at 100</a:t>
            </a:r>
            <a:r>
              <a:rPr lang="en-US" altLang="en-US" baseline="30000" smtClean="0"/>
              <a:t>o</a:t>
            </a:r>
            <a:r>
              <a:rPr lang="en-US" altLang="en-US" smtClean="0"/>
              <a:t>C is 1 atm.  You know this because atmospheric pressure is 1 atm and this is the temperature at which we observe water to boil.</a:t>
            </a:r>
          </a:p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27E7E0-0A2E-49EE-ABA7-26930BEF9A82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6E35BF-76C0-47D2-B354-E11CD101EF8F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324F13A-1E8B-4A66-A7DC-CE5E08AAD27F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B367A46-B666-47B6-A13F-A217FB00774C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359B4E3-A3FF-466E-9911-007B4B3AED39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9F7092-1C92-410C-A2FC-FBD074D87E19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875BBE-8FCA-4A6C-92A4-C2E5E94EB356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42D719-33A9-4BBE-8377-B5F2BDCB2BD6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1866F6-B5BD-48CD-95C0-5779342A0F94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40E47D-F6A3-4286-9779-C2FE4134C863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Boiling point increases</a:t>
            </a:r>
          </a:p>
          <a:p>
            <a:pPr eaLnBrk="1" hangingPunct="1"/>
            <a:r>
              <a:rPr lang="en-US" altLang="en-US" smtClean="0"/>
              <a:t>Viscosity increases</a:t>
            </a:r>
          </a:p>
          <a:p>
            <a:pPr eaLnBrk="1" hangingPunct="1"/>
            <a:r>
              <a:rPr lang="en-US" altLang="en-US" smtClean="0"/>
              <a:t>Surface tension increases</a:t>
            </a:r>
          </a:p>
          <a:p>
            <a:pPr eaLnBrk="1" hangingPunct="1"/>
            <a:r>
              <a:rPr lang="en-US" altLang="en-US" smtClean="0"/>
              <a:t>Enthalpy of fusion increases</a:t>
            </a:r>
          </a:p>
          <a:p>
            <a:pPr eaLnBrk="1" hangingPunct="1"/>
            <a:r>
              <a:rPr lang="en-US" altLang="en-US" smtClean="0"/>
              <a:t>Freezing point increases</a:t>
            </a:r>
          </a:p>
          <a:p>
            <a:pPr eaLnBrk="1" hangingPunct="1"/>
            <a:r>
              <a:rPr lang="en-US" altLang="en-US" smtClean="0"/>
              <a:t>Vapor pressure decreases</a:t>
            </a:r>
          </a:p>
          <a:p>
            <a:pPr eaLnBrk="1" hangingPunct="1"/>
            <a:r>
              <a:rPr lang="en-US" altLang="en-US" smtClean="0"/>
              <a:t>Heat of vaporization increases</a:t>
            </a:r>
          </a:p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54D083-6A9F-432D-A57E-AD3CA59C5D2A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3DEAA50-D67B-4773-A244-942659F355A0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49EFB3A-AE45-44B6-A2E4-910849F44043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D2E43E-0125-4F02-9A8F-30B6183F828D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C55D8C9-5453-4494-841B-E8F2A14D8910}" type="slidenum">
              <a:rPr lang="en-US" altLang="en-US" sz="1200" baseline="0">
                <a:solidFill>
                  <a:srgbClr val="000000"/>
                </a:solidFill>
              </a:rPr>
              <a:pPr/>
              <a:t>9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F5BE3A0-DAE8-43E8-988E-7F0B95CF0B74}" type="slidenum">
              <a:rPr lang="en-US" altLang="en-US" sz="1200" baseline="0">
                <a:solidFill>
                  <a:srgbClr val="000000"/>
                </a:solidFill>
              </a:rPr>
              <a:pPr/>
              <a:t>10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5586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C6DB-A510-4762-A8F4-F0951FC48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385758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72A9F-EAF0-4A5E-BF5B-27E4A0F4E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475975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9B8D-0488-43AA-985A-102082157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52621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310D-0837-46BE-A12B-567CA2072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3338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B667-648D-4F01-9939-A37354FE1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98158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5DAF-BF12-4812-A05F-5953604AF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48963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CDFD-E2AF-4FCC-90F2-EC1C6B8B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41974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28F0-F180-4C29-B5D2-037CE5D54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783350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2E24-A77A-45DC-A903-975A2FFD4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719658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B485-7EC6-405C-BD92-27E040931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91625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F7D7-8673-4D06-B80E-4ADD68BC0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0847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CAE0-3224-41EA-925E-77A98175A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39382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1A6-5135-453B-89B6-B1542F3A1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399114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43141C9-4A20-4104-ADF1-627CDE496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9286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43ABCC3-EF50-4F7E-9245-5D7F44B5B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422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BFC0DB1-48FB-4DDA-AD90-5589E2BBF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62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829DE31-7E99-4406-81FA-45B99EA28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8220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165BF44-A40B-4640-8E25-7C2948C91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970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41BD25D-5473-422D-9DF4-6CD3671BE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95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5D3584B-C493-49F8-B35D-4E33F565C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81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FB06236-84E5-41E5-9933-9D354A911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5203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0FF8A4A-9CF9-4D78-88CD-D4FD1B70D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84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6419-F842-42A1-AA00-B5BF991BDF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392723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1DCF666-4F84-4C9D-A244-C7B51CFF6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88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50F52EF-59E2-4F01-B03D-A427F0181B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05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342DB61-202C-4849-939A-92D74FFEA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3429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6C0D4D5-1D17-41FE-8970-3B0BB1C6D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654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FF1FC06-57FC-4D96-B983-6C7F08F43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907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49853F7-53ED-4AC8-8EBE-A97151812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001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41E0B83-EA3D-45C7-9FF8-4BF291473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4391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5A0FAA2-2100-412F-BF9C-C0D122F45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736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B3B795E-96C3-47CB-8174-916D883D7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1683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8D02C01-761C-49A7-99CD-F2CD4D4B0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1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4C3F-E502-4E8E-868E-9F740EA35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62116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B0AAE0E-DB8B-4943-ABBB-A51A0BB0E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062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F4553F1-6AA8-41A0-A89E-A3202464E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034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C7C76A0-45BA-49A6-9374-539448500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8122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FC348FE-B79E-4266-A3B4-233213731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1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850F10F-5D15-49B3-BE1E-4FCCAB510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381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377FB3C-E67A-4B24-9F85-E0E6CA7A4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2675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AAABE58-109F-49D2-8ED7-3B64AA5C1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404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87431DE-F3F9-41CC-9B73-CBB0361EE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3109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04AC3B8-7E37-4A76-BCE0-895D1733B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43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5DD4F89-53AF-475D-9EE3-47BEE545C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49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6A02-BC72-40CD-BF9F-E6D9B8E04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38567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BA2BE5B-0AB0-42FD-A37B-993C40114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0744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7BD3D6A-4FE2-4D23-8F58-38F451ADB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232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4FBA107-9978-42C8-8485-1B497E5610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384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3949C8D-8BA0-42F5-8024-64F93FFE4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6657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9B86C33-27E7-4DB6-A674-45481845C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1396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AF923A0-B219-42A3-95A1-EBF8C80B3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26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D260DB2-E0B7-4E33-B427-90102B37A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90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8C25692-8ACA-40FF-8A10-ACFF2757B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6212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9A539A9-BEE5-4459-B6AD-C977793DF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775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D9B36A2-89C9-42B8-BF9A-73D2F7EA0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366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20CA1-C18E-4A09-A2C5-0B89B3B38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427320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BE221BF-6487-4CAD-AB14-F95767121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68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BA21AE1-0BA3-4CE3-B295-FB77D8711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0041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2428BE9-1326-48D0-B527-F624AA358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9379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A3B5A8D-CD48-4909-8260-31FC5D9B9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0791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07DD43-5997-4DF1-9B1B-8E751333A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76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1A2DA07-3F22-4B51-80B4-B1211BD18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614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F8BD5A8-0471-4C1E-85B7-D7E3D06A7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984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84E649-5000-4E21-9D8E-1848B50DA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029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8FD10BB-9165-4708-9CAD-079C3DDB3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009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391BC7F-356F-41C9-A252-F68563CD8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791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D109-337B-4422-9642-D86E77764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26940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DE42402-90B7-4A8C-8103-EED4CB9A1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273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E44FE84-A254-4742-BE65-44163D067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33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30E814A-C4CD-40E1-924F-3BDAD9315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605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4AC77708-08CB-456A-B8C1-B5BF906D8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039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B228FD9-9603-439A-B0B1-61C46B10B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6845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61E18CE-300E-40D5-B9C5-219B8FDBC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9006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BD9B796-56EB-4DD7-B580-34E33E048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226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8A0E180-9544-4CEB-9171-BFD30A850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069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3CB073E-5486-4378-8E98-FDBAA3781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7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5A62582-719B-4E9C-9D35-8882546FD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67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7B28-333A-441A-A1DA-FDCFDE9B9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8980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052F440-DA59-4A85-88E4-23B235F51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2851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79B05EB-F5E5-450F-9498-3DB1BBCB7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2770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82E06B7-562D-4031-81CC-8F64639EE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676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61F8899-7192-437A-8726-2AFE3DB5D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5589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61BB88BA-2AAA-4C00-AF5A-E303D6471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4880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4BE90E7-ACCE-4E3A-95DD-3F4DD5AC9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617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BB58C8F-BF77-4184-8321-BFFD846D6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209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B501D9E-E795-48CD-ADD3-FB196C6CB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457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3D501704-A5CF-479D-9676-2D546D22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6705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BC42A71-516A-4448-ADBC-517D6B41C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468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90BF0-61DB-4133-9E5F-DF3880B46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62330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511518A2-2EC8-4E20-81A3-BE46D1F18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492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48F1F88-9455-456E-B269-087943534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846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FB537BB-E247-4983-B7CC-0890BA40C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96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D49EC504-0CF1-4CF1-8BEE-B72633BD7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871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C2AB2D4D-BE70-4F51-891B-AE8DEBFB7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2235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E8FA1E47-06BF-407A-9728-13CD726EC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3459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A4C69CD-DBF9-4E46-94D7-452BDDFED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8074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B1215BA5-69AA-4839-9126-4BAE3A764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4358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28CB5888-5ECB-4144-8F95-A0C1C8D03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0997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60A14C3-A5EF-4E2B-BC5E-CA5815FF6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79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D09F-FFC3-410D-AD75-DF6C716E1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07610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168FE4A2-F4A3-4AF9-8A84-7FE23ABA4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4552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F62EAD0D-7E22-4F67-8E1E-9C3432E5D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703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9B5A8567-DE81-4A43-ACD8-FFEF560AB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153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4C7E372-B6B9-4F02-9F61-199516144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931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F680969-7B5A-43FF-9167-9DC0E968D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347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ACBE5024-3445-45B3-A66E-7A165E276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31490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83F8DBCB-830F-4B60-B9B2-09D50BED4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0722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7D2AFC43-D913-46C9-8775-D5A7DFC02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081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 smtClean="0"/>
            </a:lvl1pPr>
          </a:lstStyle>
          <a:p>
            <a:pPr>
              <a:defRPr/>
            </a:pPr>
            <a:fld id="{08280339-32CB-4DC4-ADE1-C3823848D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2F0C-3252-4E54-AF53-4C799BF9B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440317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C5F4-357A-4965-8249-AB112AE11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42668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F3997-1EE5-4F53-A680-19136A14C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591211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71C4-D4AF-4F0C-8083-1215543B0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9749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5507-7543-4CB3-9537-91B41F210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76834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C1D0-47FD-42B1-AE45-257989E28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6344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F744-EFD7-44ED-86D3-0723D9ACD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699608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C3A7-46E5-4F4D-B569-FA650CDC0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3826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E848-3459-4428-B456-94195E629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334822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C531-8504-4276-8A69-EACEC1D76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02050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04925-FD17-419B-AC36-C3E0DF2C1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8939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B84D-5D8E-4525-8254-4F5F622E2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086504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E0B4-AE2B-45C2-896D-6E6E33B27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16131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68BBB-5BB4-4169-9799-5D987D0A7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495073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D309-25E8-48BA-9216-2DC6B4324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976063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3629-0AB4-4517-8EBE-76ED3BDC7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93947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DD662-7FF0-4131-8502-C0729C0D7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648670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3CB6-270E-4527-AFD9-2B864AFD9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72995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14A0A-EE24-417B-AE3F-41E3A5D57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622944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9BE6-C25F-4976-A93E-6A8D3721F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0996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A312-D01C-4EAF-A08F-75B04C72A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6927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D37E-5F26-4F6A-BC8B-1E7C2B3D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27398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2C9B-B758-4962-9408-F89EF2E22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344920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4CEE-5076-4AA7-92EA-82B656F97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94477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2379E-F494-4C7C-8DF3-6208E516A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39287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8820-BD66-4A2E-8070-A1CBD0252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30115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DB89-2332-4A3F-AC3E-654A5534D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08513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E9A5-3358-4D72-A374-92FA28F5F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35240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EF81-E6C8-4096-A142-E9FC0A363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945569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128B-DB22-44A6-B05F-CEE9A97E5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36707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2C9F-3AFD-46FF-ABC2-6BB24B71D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42685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41DC-A815-47E8-ABFA-17BBFE491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9611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7436-9A8F-4FE7-B1B9-681E2635A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11035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E737-206E-4DA8-8BC6-1D3BBF235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469623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40D1-3C12-48B0-8044-38E8C164D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352135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F724D-EEBD-4325-88C2-664E88238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740805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CAD6-C501-4A0A-B26A-A270C42C9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46941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2634-1B35-4957-A1C6-5FEBF10C9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951181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FC5EC-A049-43A8-A2BB-0BC2B9E09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882127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7E21-41D5-4E71-AEB2-EA3A1130D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10918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E9D8-E4A7-4E76-AB7C-DE0C427EF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398135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05D8-DCF9-43A7-97DC-20782EB2C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82104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DAEA-539E-418C-93A4-B08902D66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927507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820A-18B6-469D-B0FE-3CF67C38D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97541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85E9-2B20-4F8D-ACFA-AACA0D573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63371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4834-196C-4813-9C44-3896D9F63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12528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5D6E-776B-46F9-94BF-0E75DDE6F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28077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381F-5A6C-43EC-9729-F80A29D8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288079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0D86-5A39-4B28-AB32-9C4F57BF7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71400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DB54-AC00-4B62-9D9F-3507AC47A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00681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2C70-6643-4FC1-88FD-8354B4F99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971050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BB2EB-73FD-4D6A-8822-983DE1AF0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40142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1E1E8-111F-4E7E-BF3B-F45B70833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58129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7D5E-F6B5-4B6B-A294-C32FA4CD5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842653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E9C3-75A2-4F4F-BE4D-52411598A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74802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0D203-FDAC-4439-A016-63E681BCD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46456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750C-DEEC-47DA-83AD-E95B790DB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081523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49B86-4732-43DE-BCB8-DA33554E1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41401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37FD0-D265-4F51-802F-6CC875479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9484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4426-F6CA-4965-BE00-432FBDF00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969889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EC2D-7724-45D3-AADD-3FC1B572D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03150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CEFD-E7E5-4254-8245-0B64FB90F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688872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681C-4258-4632-8DF0-596FD580A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74909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FD5B-7331-4792-85F7-36C5DA23C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939501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ED8A8-13A6-4FF0-9353-8E5D521D0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32505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ABED-45AE-40A5-80AF-2B802F48C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9360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6421-51DC-4A7F-B51E-7490653C9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371730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45E46-3717-4247-A7C0-7FB673920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91212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A0590-F7AE-4254-9A67-437520E79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01243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86D5-E7F2-4679-91BE-BE7A525E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8526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4B6D-B2C4-4B9C-90B2-DEE320A99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511814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6E03-08A7-44EE-B7CF-B0B197B12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26670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26669-1A1B-430F-AB01-BDB88657B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97122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FF72-4965-4EF1-BDA9-BBFBC2D08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791671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EDED-9046-46E8-9DEB-9C071B165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23564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5D2F-73AC-4E2F-9C5B-0C93366F2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28665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7A46-1E57-4F4C-A44D-EB4C3D83C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3638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1AFD-0114-4473-BDFB-9565FC63C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71811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2FCD-5498-401A-90A6-7CD15ABD3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255681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FE139-34DA-489E-B878-F51245929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518618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0678-7D39-4409-BFBD-46C2F9396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866534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322D-0ACF-437B-8D4F-4EF11D165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7795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8D46B-F4C2-4ABE-986D-C6384980A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72707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896D-A99E-4032-8E50-768977E64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053296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4C3B-4851-4E0C-9E9A-E29C64BCD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87336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7528-2213-4AA8-9389-F2A0740AE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58803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3AE7-E71A-4D14-AC1D-E754701E6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45594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E802E-1E40-48B9-9622-95EAD048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2110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Intermolecular Forces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24F183-2644-443C-9402-3FC260824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5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6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0" r:id="rId1"/>
    <p:sldLayoutId id="2147486251" r:id="rId2"/>
    <p:sldLayoutId id="2147486252" r:id="rId3"/>
    <p:sldLayoutId id="2147486253" r:id="rId4"/>
    <p:sldLayoutId id="2147486254" r:id="rId5"/>
    <p:sldLayoutId id="2147486255" r:id="rId6"/>
    <p:sldLayoutId id="2147486256" r:id="rId7"/>
    <p:sldLayoutId id="2147486257" r:id="rId8"/>
    <p:sldLayoutId id="2147486258" r:id="rId9"/>
    <p:sldLayoutId id="2147486259" r:id="rId10"/>
    <p:sldLayoutId id="214748626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45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10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8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F97282-03E0-4CDF-850D-66854D852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9" r:id="rId1"/>
    <p:sldLayoutId id="2147486350" r:id="rId2"/>
    <p:sldLayoutId id="2147486351" r:id="rId3"/>
    <p:sldLayoutId id="2147486352" r:id="rId4"/>
    <p:sldLayoutId id="2147486353" r:id="rId5"/>
    <p:sldLayoutId id="2147486354" r:id="rId6"/>
    <p:sldLayoutId id="2147486355" r:id="rId7"/>
    <p:sldLayoutId id="2147486356" r:id="rId8"/>
    <p:sldLayoutId id="2147486357" r:id="rId9"/>
    <p:sldLayoutId id="2147486358" r:id="rId10"/>
    <p:sldLayoutId id="2147486359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0CC091-6A34-4BF4-82E2-A7E90C9DE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69" r:id="rId9"/>
    <p:sldLayoutId id="2147486370" r:id="rId10"/>
    <p:sldLayoutId id="2147486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EE5DAA-8257-4EEE-AE46-2CC22551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ED70E6-F4BE-482A-A42A-783E3EB7A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3" r:id="rId1"/>
    <p:sldLayoutId id="2147486384" r:id="rId2"/>
    <p:sldLayoutId id="2147486385" r:id="rId3"/>
    <p:sldLayoutId id="2147486386" r:id="rId4"/>
    <p:sldLayoutId id="2147486387" r:id="rId5"/>
    <p:sldLayoutId id="2147486388" r:id="rId6"/>
    <p:sldLayoutId id="2147486389" r:id="rId7"/>
    <p:sldLayoutId id="2147486390" r:id="rId8"/>
    <p:sldLayoutId id="2147486391" r:id="rId9"/>
    <p:sldLayoutId id="2147486392" r:id="rId10"/>
    <p:sldLayoutId id="2147486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F0A869-901D-49C2-ACAE-190FE1125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95" r:id="rId2"/>
    <p:sldLayoutId id="2147486396" r:id="rId3"/>
    <p:sldLayoutId id="2147486397" r:id="rId4"/>
    <p:sldLayoutId id="2147486398" r:id="rId5"/>
    <p:sldLayoutId id="2147486399" r:id="rId6"/>
    <p:sldLayoutId id="2147486400" r:id="rId7"/>
    <p:sldLayoutId id="2147486401" r:id="rId8"/>
    <p:sldLayoutId id="2147486402" r:id="rId9"/>
    <p:sldLayoutId id="2147486403" r:id="rId10"/>
    <p:sldLayoutId id="21474864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0007B8-15E3-4FD8-BCF3-9B3B9864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5" r:id="rId1"/>
    <p:sldLayoutId id="2147486406" r:id="rId2"/>
    <p:sldLayoutId id="2147486407" r:id="rId3"/>
    <p:sldLayoutId id="2147486408" r:id="rId4"/>
    <p:sldLayoutId id="2147486409" r:id="rId5"/>
    <p:sldLayoutId id="2147486410" r:id="rId6"/>
    <p:sldLayoutId id="2147486411" r:id="rId7"/>
    <p:sldLayoutId id="2147486412" r:id="rId8"/>
    <p:sldLayoutId id="2147486413" r:id="rId9"/>
    <p:sldLayoutId id="2147486414" r:id="rId10"/>
    <p:sldLayoutId id="2147486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5EAAA3-7E77-4C66-A6A1-7D1DA9ECC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6" r:id="rId1"/>
    <p:sldLayoutId id="2147486417" r:id="rId2"/>
    <p:sldLayoutId id="2147486418" r:id="rId3"/>
    <p:sldLayoutId id="2147486419" r:id="rId4"/>
    <p:sldLayoutId id="2147486420" r:id="rId5"/>
    <p:sldLayoutId id="2147486421" r:id="rId6"/>
    <p:sldLayoutId id="2147486422" r:id="rId7"/>
    <p:sldLayoutId id="2147486423" r:id="rId8"/>
    <p:sldLayoutId id="2147486424" r:id="rId9"/>
    <p:sldLayoutId id="2147486425" r:id="rId10"/>
    <p:sldLayoutId id="2147486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1E63A6-4EB3-4A2E-8AFB-36B0FA97E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7" r:id="rId1"/>
    <p:sldLayoutId id="2147486428" r:id="rId2"/>
    <p:sldLayoutId id="2147486429" r:id="rId3"/>
    <p:sldLayoutId id="2147486430" r:id="rId4"/>
    <p:sldLayoutId id="2147486431" r:id="rId5"/>
    <p:sldLayoutId id="2147486432" r:id="rId6"/>
    <p:sldLayoutId id="2147486433" r:id="rId7"/>
    <p:sldLayoutId id="2147486434" r:id="rId8"/>
    <p:sldLayoutId id="2147486435" r:id="rId9"/>
    <p:sldLayoutId id="2147486436" r:id="rId10"/>
    <p:sldLayoutId id="2147486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97332E-4A02-40D8-B937-6F42E1DCF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8" r:id="rId1"/>
    <p:sldLayoutId id="2147486439" r:id="rId2"/>
    <p:sldLayoutId id="2147486440" r:id="rId3"/>
    <p:sldLayoutId id="2147486441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58A7A0-4569-4991-A6E5-69540AC17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7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Liquid State</a:t>
            </a:r>
          </a:p>
        </p:txBody>
      </p:sp>
      <p:sp>
        <p:nvSpPr>
          <p:cNvPr id="7180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81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1" r:id="rId1"/>
    <p:sldLayoutId id="2147486262" r:id="rId2"/>
    <p:sldLayoutId id="2147486263" r:id="rId3"/>
    <p:sldLayoutId id="2147486264" r:id="rId4"/>
    <p:sldLayoutId id="2147486265" r:id="rId5"/>
    <p:sldLayoutId id="2147486266" r:id="rId6"/>
    <p:sldLayoutId id="2147486267" r:id="rId7"/>
    <p:sldLayoutId id="2147486268" r:id="rId8"/>
    <p:sldLayoutId id="2147486269" r:id="rId9"/>
    <p:sldLayoutId id="2147486270" r:id="rId10"/>
    <p:sldLayoutId id="214748627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 </a:t>
            </a:r>
          </a:p>
        </p:txBody>
      </p:sp>
      <p:sp>
        <p:nvSpPr>
          <p:cNvPr id="819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An Introduction to Structures and Types of Solids</a:t>
            </a:r>
          </a:p>
        </p:txBody>
      </p:sp>
      <p:sp>
        <p:nvSpPr>
          <p:cNvPr id="8202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98A6B6-08F3-4113-A9AE-4944144D8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5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Structure and Bonding in Metals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B2A5A5-FD37-4E14-9195-2F5BED37F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3" r:id="rId1"/>
    <p:sldLayoutId id="2147486284" r:id="rId2"/>
    <p:sldLayoutId id="2147486285" r:id="rId3"/>
    <p:sldLayoutId id="2147486286" r:id="rId4"/>
    <p:sldLayoutId id="2147486287" r:id="rId5"/>
    <p:sldLayoutId id="2147486288" r:id="rId6"/>
    <p:sldLayoutId id="2147486289" r:id="rId7"/>
    <p:sldLayoutId id="2147486290" r:id="rId8"/>
    <p:sldLayoutId id="2147486291" r:id="rId9"/>
    <p:sldLayoutId id="2147486292" r:id="rId10"/>
    <p:sldLayoutId id="214748629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Carbon and Silicon: Network Atomic Solids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77B00A-27E0-40C2-98C2-3B461BAD9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6" r:id="rId3"/>
    <p:sldLayoutId id="2147486297" r:id="rId4"/>
    <p:sldLayoutId id="2147486298" r:id="rId5"/>
    <p:sldLayoutId id="2147486299" r:id="rId6"/>
    <p:sldLayoutId id="2147486300" r:id="rId7"/>
    <p:sldLayoutId id="2147486301" r:id="rId8"/>
    <p:sldLayoutId id="2147486302" r:id="rId9"/>
    <p:sldLayoutId id="2147486303" r:id="rId10"/>
    <p:sldLayoutId id="2147486304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4988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Molecular Solids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D0762E-9F88-47B4-9D88-A7D27FB4D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5" r:id="rId1"/>
    <p:sldLayoutId id="2147486306" r:id="rId2"/>
    <p:sldLayoutId id="2147486307" r:id="rId3"/>
    <p:sldLayoutId id="2147486308" r:id="rId4"/>
    <p:sldLayoutId id="2147486309" r:id="rId5"/>
    <p:sldLayoutId id="2147486310" r:id="rId6"/>
    <p:sldLayoutId id="2147486311" r:id="rId7"/>
    <p:sldLayoutId id="2147486312" r:id="rId8"/>
    <p:sldLayoutId id="2147486313" r:id="rId9"/>
    <p:sldLayoutId id="2147486314" r:id="rId10"/>
    <p:sldLayoutId id="214748631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Ionic Solids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DD0E27-43C7-43C5-8231-DF69CB8DD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30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  <p:sldLayoutId id="2147486317" r:id="rId2"/>
    <p:sldLayoutId id="2147486318" r:id="rId3"/>
    <p:sldLayoutId id="2147486319" r:id="rId4"/>
    <p:sldLayoutId id="2147486320" r:id="rId5"/>
    <p:sldLayoutId id="2147486321" r:id="rId6"/>
    <p:sldLayoutId id="2147486322" r:id="rId7"/>
    <p:sldLayoutId id="2147486323" r:id="rId8"/>
    <p:sldLayoutId id="2147486324" r:id="rId9"/>
    <p:sldLayoutId id="2147486325" r:id="rId10"/>
    <p:sldLayoutId id="214748632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Vapor Pressure and Changes of State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8A34BE-E49F-4F2A-9860-6D1562699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Phase Diagrams</a:t>
            </a: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86B2FC-A149-4432-8605-945A9128A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8" r:id="rId1"/>
    <p:sldLayoutId id="2147486339" r:id="rId2"/>
    <p:sldLayoutId id="2147486340" r:id="rId3"/>
    <p:sldLayoutId id="2147486341" r:id="rId4"/>
    <p:sldLayoutId id="2147486342" r:id="rId5"/>
    <p:sldLayoutId id="2147486343" r:id="rId6"/>
    <p:sldLayoutId id="2147486344" r:id="rId7"/>
    <p:sldLayoutId id="2147486345" r:id="rId8"/>
    <p:sldLayoutId id="2147486346" r:id="rId9"/>
    <p:sldLayoutId id="2147486347" r:id="rId10"/>
    <p:sldLayoutId id="214748634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.xml"/><Relationship Id="rId7" Type="http://schemas.openxmlformats.org/officeDocument/2006/relationships/slide" Target="slide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6" Type="http://schemas.openxmlformats.org/officeDocument/2006/relationships/slide" Target="slide27.xml"/><Relationship Id="rId5" Type="http://schemas.openxmlformats.org/officeDocument/2006/relationships/slide" Target="slide23.xml"/><Relationship Id="rId4" Type="http://schemas.openxmlformats.org/officeDocument/2006/relationships/hyperlink" Target="file:///\\marcus\HMC07\Projects\Input\To_LearningMate\2008\zumdahl8e_lecture_outline\Chapter_10\Chapter_10_Intro.ppt#-1,2,Slide 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wmf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 10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89550" y="3271838"/>
            <a:ext cx="3136900" cy="4572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Liquids and Solids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Cengage Learning. All rights reserved</a:t>
            </a:r>
          </a:p>
        </p:txBody>
      </p:sp>
      <p:sp>
        <p:nvSpPr>
          <p:cNvPr id="1290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85F71-DF06-4BDE-96A0-44A3E21119AA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Hydrogen Bonding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9031" name="ShockwaveFlash1" r:id="rId2" imgW="4952880" imgH="4038480"/>
        </mc:Choice>
        <mc:Fallback>
          <p:control name="ShockwaveFlash1" r:id="rId2" imgW="4952880" imgH="4038480">
            <p:pic>
              <p:nvPicPr>
                <p:cNvPr id="12902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0574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npo0001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20998" r="18001"/>
          <a:stretch>
            <a:fillRect/>
          </a:stretch>
        </p:blipFill>
        <p:spPr bwMode="auto">
          <a:xfrm>
            <a:off x="4403725" y="2819400"/>
            <a:ext cx="4740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5" name="Picture 3" descr="npo0001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50800" y="25400"/>
            <a:ext cx="472440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4826000" y="1539875"/>
            <a:ext cx="2608263" cy="1673225"/>
            <a:chOff x="3040" y="970"/>
            <a:chExt cx="1643" cy="1054"/>
          </a:xfrm>
        </p:grpSpPr>
        <p:sp>
          <p:nvSpPr>
            <p:cNvPr id="131083" name="Line 4"/>
            <p:cNvSpPr>
              <a:spLocks noChangeShapeType="1"/>
            </p:cNvSpPr>
            <p:nvPr/>
          </p:nvSpPr>
          <p:spPr bwMode="auto">
            <a:xfrm>
              <a:off x="3856" y="144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4" name="Text Box 5"/>
            <p:cNvSpPr txBox="1">
              <a:spLocks noChangeArrowheads="1"/>
            </p:cNvSpPr>
            <p:nvPr/>
          </p:nvSpPr>
          <p:spPr bwMode="auto">
            <a:xfrm>
              <a:off x="3040" y="970"/>
              <a:ext cx="164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Maximum Density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384" name="Group 15"/>
          <p:cNvGrpSpPr>
            <a:grpSpLocks/>
          </p:cNvGrpSpPr>
          <p:nvPr/>
        </p:nvGrpSpPr>
        <p:grpSpPr bwMode="auto">
          <a:xfrm>
            <a:off x="482600" y="3733800"/>
            <a:ext cx="3946525" cy="3048000"/>
            <a:chOff x="304" y="2352"/>
            <a:chExt cx="2486" cy="1920"/>
          </a:xfrm>
        </p:grpSpPr>
        <p:pic>
          <p:nvPicPr>
            <p:cNvPr id="131081" name="Picture 7" descr="npo0001b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2640"/>
              <a:ext cx="1562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082" name="Text Box 8"/>
            <p:cNvSpPr txBox="1">
              <a:spLocks noChangeArrowheads="1"/>
            </p:cNvSpPr>
            <p:nvPr/>
          </p:nvSpPr>
          <p:spPr bwMode="auto">
            <a:xfrm>
              <a:off x="304" y="2352"/>
              <a:ext cx="2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Ice is less dense than water</a:t>
              </a:r>
            </a:p>
          </p:txBody>
        </p:sp>
      </p:grpSp>
      <p:sp>
        <p:nvSpPr>
          <p:cNvPr id="131078" name="Text Box 9"/>
          <p:cNvSpPr txBox="1">
            <a:spLocks noChangeArrowheads="1"/>
          </p:cNvSpPr>
          <p:nvPr/>
        </p:nvSpPr>
        <p:spPr bwMode="auto">
          <a:xfrm>
            <a:off x="5792788" y="2401888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Density of Water</a:t>
            </a:r>
          </a:p>
        </p:txBody>
      </p:sp>
      <p:sp>
        <p:nvSpPr>
          <p:cNvPr id="131079" name="Text Box 13"/>
          <p:cNvSpPr txBox="1">
            <a:spLocks noChangeArrowheads="1"/>
          </p:cNvSpPr>
          <p:nvPr/>
        </p:nvSpPr>
        <p:spPr bwMode="auto">
          <a:xfrm>
            <a:off x="8389938" y="6477000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11.3</a:t>
            </a:r>
          </a:p>
        </p:txBody>
      </p:sp>
      <p:sp>
        <p:nvSpPr>
          <p:cNvPr id="131080" name="Text Box 14"/>
          <p:cNvSpPr txBox="1">
            <a:spLocks noChangeArrowheads="1"/>
          </p:cNvSpPr>
          <p:nvPr/>
        </p:nvSpPr>
        <p:spPr bwMode="auto">
          <a:xfrm>
            <a:off x="4953000" y="228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Water is a Unique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038350" y="141288"/>
            <a:ext cx="5094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Types of Intermolecular Forces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baseline="0">
                <a:solidFill>
                  <a:srgbClr val="000000"/>
                </a:solidFill>
                <a:latin typeface="Arial" panose="020B0604020202020204" pitchFamily="34" charset="0"/>
              </a:rPr>
              <a:t>2. Ion-Dipole Forces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Attractive forces between an 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ion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and a 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polar molecule</a:t>
            </a:r>
          </a:p>
        </p:txBody>
      </p:sp>
      <p:sp>
        <p:nvSpPr>
          <p:cNvPr id="132101" name="Text Box 8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11.2</a:t>
            </a:r>
          </a:p>
        </p:txBody>
      </p:sp>
      <p:grpSp>
        <p:nvGrpSpPr>
          <p:cNvPr id="6164" name="Group 11"/>
          <p:cNvGrpSpPr>
            <a:grpSpLocks/>
          </p:cNvGrpSpPr>
          <p:nvPr/>
        </p:nvGrpSpPr>
        <p:grpSpPr bwMode="auto">
          <a:xfrm>
            <a:off x="1600200" y="2782888"/>
            <a:ext cx="5943600" cy="3694112"/>
            <a:chOff x="1008" y="1753"/>
            <a:chExt cx="3744" cy="2327"/>
          </a:xfrm>
        </p:grpSpPr>
        <p:pic>
          <p:nvPicPr>
            <p:cNvPr id="132107" name="Picture 9" descr="npo00019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96" b="7498"/>
            <a:stretch>
              <a:fillRect/>
            </a:stretch>
          </p:blipFill>
          <p:spPr bwMode="auto">
            <a:xfrm>
              <a:off x="1008" y="1988"/>
              <a:ext cx="3744" cy="2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108" name="Text Box 10"/>
            <p:cNvSpPr txBox="1">
              <a:spLocks noChangeArrowheads="1"/>
            </p:cNvSpPr>
            <p:nvPr/>
          </p:nvSpPr>
          <p:spPr bwMode="auto">
            <a:xfrm>
              <a:off x="1918" y="1753"/>
              <a:ext cx="19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Ion-Dipole Interaction</a:t>
              </a:r>
            </a:p>
          </p:txBody>
        </p:sp>
      </p:grp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3873500" y="3340100"/>
            <a:ext cx="9906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438400" y="32004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184400" y="47625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3873500" y="5321300"/>
            <a:ext cx="9906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7" grpId="0" animBg="1"/>
      <p:bldP spid="6158" grpId="0" animBg="1"/>
      <p:bldP spid="6159" grpId="0" animBg="1"/>
      <p:bldP spid="6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npo0001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>
            <a:fillRect/>
          </a:stretch>
        </p:blipFill>
        <p:spPr bwMode="auto">
          <a:xfrm>
            <a:off x="914400" y="914400"/>
            <a:ext cx="7315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CBF4E-D215-4646-953C-D8D99D705B9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3. Dipole-Dipole Forces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638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Dipole moment – molecules with polar bonds can attract each other electrostatically.  They line up so that the positive and negative ends are close to each other.</a:t>
            </a:r>
          </a:p>
          <a:p>
            <a:pPr eaLnBrk="1" hangingPunct="1"/>
            <a:r>
              <a:rPr lang="en-US" altLang="en-US" sz="2800" smtClean="0"/>
              <a:t>Only about 1% as strong as covalent or ionic bonds.</a:t>
            </a:r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EDD62-2152-4D79-8554-1840462E21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Dipole-Dipole Forces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6199" name="ShockwaveFlash1" r:id="rId2" imgW="4913280" imgH="4038480"/>
        </mc:Choice>
        <mc:Fallback>
          <p:control name="ShockwaveFlash1" r:id="rId2" imgW="4913280" imgH="4038480">
            <p:pic>
              <p:nvPicPr>
                <p:cNvPr id="13619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14550" y="2105025"/>
                  <a:ext cx="4913313" cy="3886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8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C6EE19-BAF0-4140-ABC3-A571DF771B6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4. London Dispersion Forces (weakest)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Instantaneous dipole that occurs accidentally in a given atom induces a similar dipole in a neighboring atom.</a:t>
            </a:r>
          </a:p>
          <a:p>
            <a:pPr marL="465138" indent="-465138" eaLnBrk="1" hangingPunct="1"/>
            <a:r>
              <a:rPr lang="en-US" altLang="en-US" sz="2800" smtClean="0"/>
              <a:t>Significant in </a:t>
            </a:r>
            <a:r>
              <a:rPr lang="en-US" altLang="en-US" sz="2800" smtClean="0">
                <a:solidFill>
                  <a:srgbClr val="FF0000"/>
                </a:solidFill>
              </a:rPr>
              <a:t>large</a:t>
            </a:r>
            <a:r>
              <a:rPr lang="en-US" altLang="en-US" sz="2800" smtClean="0"/>
              <a:t> atoms/molecules.</a:t>
            </a:r>
          </a:p>
          <a:p>
            <a:pPr marL="465138" indent="-465138" eaLnBrk="1" hangingPunct="1"/>
            <a:r>
              <a:rPr lang="en-US" altLang="en-US" sz="2800" smtClean="0"/>
              <a:t>Occurs in </a:t>
            </a:r>
            <a:r>
              <a:rPr lang="en-US" altLang="en-US" sz="2800" i="1" smtClean="0"/>
              <a:t>all molecules</a:t>
            </a:r>
            <a:r>
              <a:rPr lang="en-US" altLang="en-US" sz="2800" smtClean="0"/>
              <a:t>, including nonpolar ones.</a:t>
            </a: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8247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8248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utoUpdateAnimBg="0"/>
      <p:bldP spid="3328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0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80EA84-3F44-4EE9-873F-CDB2FEC419C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London Dispersion Forces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0295" name="ShockwaveFlash1" r:id="rId2" imgW="4896000" imgH="4038480"/>
        </mc:Choice>
        <mc:Fallback>
          <p:control name="ShockwaveFlash1" r:id="rId2" imgW="4896000" imgH="4038480">
            <p:pic>
              <p:nvPicPr>
                <p:cNvPr id="14029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24075" y="2057400"/>
                  <a:ext cx="489585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1219200" y="4572000"/>
            <a:ext cx="1854200" cy="685800"/>
            <a:chOff x="4272" y="2496"/>
            <a:chExt cx="1168" cy="432"/>
          </a:xfrm>
        </p:grpSpPr>
        <p:sp>
          <p:nvSpPr>
            <p:cNvPr id="142348" name="Text Box 3"/>
            <p:cNvSpPr txBox="1">
              <a:spLocks noChangeArrowheads="1"/>
            </p:cNvSpPr>
            <p:nvPr/>
          </p:nvSpPr>
          <p:spPr bwMode="auto">
            <a:xfrm>
              <a:off x="4726" y="250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grpSp>
          <p:nvGrpSpPr>
            <p:cNvPr id="142349" name="Group 37"/>
            <p:cNvGrpSpPr>
              <a:grpSpLocks/>
            </p:cNvGrpSpPr>
            <p:nvPr/>
          </p:nvGrpSpPr>
          <p:grpSpPr bwMode="auto">
            <a:xfrm rot="-1652731">
              <a:off x="4272" y="2633"/>
              <a:ext cx="480" cy="295"/>
              <a:chOff x="4272" y="2496"/>
              <a:chExt cx="480" cy="295"/>
            </a:xfrm>
          </p:grpSpPr>
          <p:sp>
            <p:nvSpPr>
              <p:cNvPr id="142365" name="Text Box 4"/>
              <p:cNvSpPr txBox="1">
                <a:spLocks noChangeArrowheads="1"/>
              </p:cNvSpPr>
              <p:nvPr/>
            </p:nvSpPr>
            <p:spPr bwMode="auto">
              <a:xfrm>
                <a:off x="4272" y="2503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142366" name="Group 5"/>
              <p:cNvGrpSpPr>
                <a:grpSpLocks/>
              </p:cNvGrpSpPr>
              <p:nvPr/>
            </p:nvGrpSpPr>
            <p:grpSpPr bwMode="auto">
              <a:xfrm>
                <a:off x="4512" y="2625"/>
                <a:ext cx="240" cy="44"/>
                <a:chOff x="960" y="3712"/>
                <a:chExt cx="240" cy="44"/>
              </a:xfrm>
            </p:grpSpPr>
            <p:sp>
              <p:nvSpPr>
                <p:cNvPr id="142373" name="Line 6"/>
                <p:cNvSpPr>
                  <a:spLocks noChangeShapeType="1"/>
                </p:cNvSpPr>
                <p:nvPr/>
              </p:nvSpPr>
              <p:spPr bwMode="auto">
                <a:xfrm>
                  <a:off x="960" y="375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74" name="Line 7"/>
                <p:cNvSpPr>
                  <a:spLocks noChangeShapeType="1"/>
                </p:cNvSpPr>
                <p:nvPr/>
              </p:nvSpPr>
              <p:spPr bwMode="auto">
                <a:xfrm>
                  <a:off x="960" y="3712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2367" name="Group 10"/>
              <p:cNvGrpSpPr>
                <a:grpSpLocks/>
              </p:cNvGrpSpPr>
              <p:nvPr/>
            </p:nvGrpSpPr>
            <p:grpSpPr bwMode="auto">
              <a:xfrm rot="10800000">
                <a:off x="4336" y="2496"/>
                <a:ext cx="144" cy="48"/>
                <a:chOff x="3824" y="3888"/>
                <a:chExt cx="144" cy="48"/>
              </a:xfrm>
            </p:grpSpPr>
            <p:sp>
              <p:nvSpPr>
                <p:cNvPr id="142371" name="Oval 11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72" name="Oval 12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2368" name="Group 13"/>
              <p:cNvGrpSpPr>
                <a:grpSpLocks/>
              </p:cNvGrpSpPr>
              <p:nvPr/>
            </p:nvGrpSpPr>
            <p:grpSpPr bwMode="auto">
              <a:xfrm rot="10800000">
                <a:off x="4336" y="2736"/>
                <a:ext cx="144" cy="48"/>
                <a:chOff x="3824" y="3888"/>
                <a:chExt cx="144" cy="48"/>
              </a:xfrm>
            </p:grpSpPr>
            <p:sp>
              <p:nvSpPr>
                <p:cNvPr id="142369" name="Oval 14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70" name="Oval 15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2350" name="Group 22"/>
            <p:cNvGrpSpPr>
              <a:grpSpLocks/>
            </p:cNvGrpSpPr>
            <p:nvPr/>
          </p:nvGrpSpPr>
          <p:grpSpPr bwMode="auto">
            <a:xfrm rot="10800000">
              <a:off x="4768" y="2496"/>
              <a:ext cx="144" cy="48"/>
              <a:chOff x="3824" y="3888"/>
              <a:chExt cx="144" cy="48"/>
            </a:xfrm>
          </p:grpSpPr>
          <p:sp>
            <p:nvSpPr>
              <p:cNvPr id="142363" name="Oval 23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2364" name="Oval 24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2351" name="Group 38"/>
            <p:cNvGrpSpPr>
              <a:grpSpLocks/>
            </p:cNvGrpSpPr>
            <p:nvPr/>
          </p:nvGrpSpPr>
          <p:grpSpPr bwMode="auto">
            <a:xfrm rot="1356682">
              <a:off x="4945" y="2586"/>
              <a:ext cx="495" cy="294"/>
              <a:chOff x="4945" y="2496"/>
              <a:chExt cx="495" cy="294"/>
            </a:xfrm>
          </p:grpSpPr>
          <p:sp>
            <p:nvSpPr>
              <p:cNvPr id="142352" name="Line 8"/>
              <p:cNvSpPr>
                <a:spLocks noChangeShapeType="1"/>
              </p:cNvSpPr>
              <p:nvPr/>
            </p:nvSpPr>
            <p:spPr bwMode="auto">
              <a:xfrm>
                <a:off x="4945" y="264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3" name="Text Box 9"/>
              <p:cNvSpPr txBox="1">
                <a:spLocks noChangeArrowheads="1"/>
              </p:cNvSpPr>
              <p:nvPr/>
            </p:nvSpPr>
            <p:spPr bwMode="auto">
              <a:xfrm>
                <a:off x="5159" y="2502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grpSp>
            <p:nvGrpSpPr>
              <p:cNvPr id="142354" name="Group 16"/>
              <p:cNvGrpSpPr>
                <a:grpSpLocks/>
              </p:cNvGrpSpPr>
              <p:nvPr/>
            </p:nvGrpSpPr>
            <p:grpSpPr bwMode="auto">
              <a:xfrm rot="10800000">
                <a:off x="5216" y="2496"/>
                <a:ext cx="144" cy="48"/>
                <a:chOff x="3824" y="3888"/>
                <a:chExt cx="144" cy="48"/>
              </a:xfrm>
            </p:grpSpPr>
            <p:sp>
              <p:nvSpPr>
                <p:cNvPr id="142361" name="Oval 17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62" name="Oval 18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2355" name="Group 19"/>
              <p:cNvGrpSpPr>
                <a:grpSpLocks/>
              </p:cNvGrpSpPr>
              <p:nvPr/>
            </p:nvGrpSpPr>
            <p:grpSpPr bwMode="auto">
              <a:xfrm rot="10800000">
                <a:off x="5216" y="2736"/>
                <a:ext cx="144" cy="48"/>
                <a:chOff x="3824" y="3888"/>
                <a:chExt cx="144" cy="48"/>
              </a:xfrm>
            </p:grpSpPr>
            <p:sp>
              <p:nvSpPr>
                <p:cNvPr id="142359" name="Oval 20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60" name="Oval 21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2356" name="Group 25"/>
              <p:cNvGrpSpPr>
                <a:grpSpLocks/>
              </p:cNvGrpSpPr>
              <p:nvPr/>
            </p:nvGrpSpPr>
            <p:grpSpPr bwMode="auto">
              <a:xfrm rot="5400000">
                <a:off x="5344" y="2624"/>
                <a:ext cx="144" cy="48"/>
                <a:chOff x="3824" y="3888"/>
                <a:chExt cx="144" cy="48"/>
              </a:xfrm>
            </p:grpSpPr>
            <p:sp>
              <p:nvSpPr>
                <p:cNvPr id="142357" name="Oval 2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358" name="Oval 2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aphicFrame>
        <p:nvGraphicFramePr>
          <p:cNvPr id="142339" name="Object 28"/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6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0" name="Text Box 29"/>
          <p:cNvSpPr txBox="1">
            <a:spLocks noChangeArrowheads="1"/>
          </p:cNvSpPr>
          <p:nvPr/>
        </p:nvSpPr>
        <p:spPr bwMode="auto">
          <a:xfrm>
            <a:off x="1295400" y="381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What type(s) of intermolecular forces exist between each of the following molecules?</a:t>
            </a:r>
          </a:p>
        </p:txBody>
      </p:sp>
      <p:sp>
        <p:nvSpPr>
          <p:cNvPr id="142341" name="Text Box 30"/>
          <p:cNvSpPr txBox="1">
            <a:spLocks noChangeArrowheads="1"/>
          </p:cNvSpPr>
          <p:nvPr/>
        </p:nvSpPr>
        <p:spPr bwMode="auto">
          <a:xfrm>
            <a:off x="152400" y="2057400"/>
            <a:ext cx="79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rPr>
              <a:t>HBr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49263" y="2501900"/>
            <a:ext cx="824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HBr is a polar molecule: dipole-dipole forces.  There are also dispersion forces between HBr molecules.</a:t>
            </a:r>
          </a:p>
        </p:txBody>
      </p:sp>
      <p:sp>
        <p:nvSpPr>
          <p:cNvPr id="142343" name="Text Box 32"/>
          <p:cNvSpPr txBox="1">
            <a:spLocks noChangeArrowheads="1"/>
          </p:cNvSpPr>
          <p:nvPr/>
        </p:nvSpPr>
        <p:spPr bwMode="auto">
          <a:xfrm>
            <a:off x="152400" y="3505200"/>
            <a:ext cx="83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2800" baseline="-25000">
                <a:solidFill>
                  <a:srgbClr val="3333CC"/>
                </a:solidFill>
                <a:latin typeface="Arial" panose="020B0604020202020204" pitchFamily="34" charset="0"/>
              </a:rPr>
              <a:t>4</a:t>
            </a:r>
            <a:endParaRPr lang="en-US" altLang="en-US" sz="28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449263" y="4038600"/>
            <a:ext cx="487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nonpolar: dispersion forces.</a:t>
            </a:r>
          </a:p>
        </p:txBody>
      </p:sp>
      <p:sp>
        <p:nvSpPr>
          <p:cNvPr id="142345" name="Text Box 34"/>
          <p:cNvSpPr txBox="1">
            <a:spLocks noChangeArrowheads="1"/>
          </p:cNvSpPr>
          <p:nvPr/>
        </p:nvSpPr>
        <p:spPr bwMode="auto">
          <a:xfrm>
            <a:off x="152400" y="4953000"/>
            <a:ext cx="83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3333CC"/>
                </a:solidFill>
                <a:latin typeface="Arial" panose="020B0604020202020204" pitchFamily="34" charset="0"/>
              </a:rPr>
              <a:t>SO</a:t>
            </a:r>
            <a:r>
              <a:rPr lang="en-US" altLang="en-US" sz="2800" baseline="-25000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endParaRPr lang="en-US" altLang="en-US" sz="28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49263" y="5410200"/>
            <a:ext cx="824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SO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a polar molecule: dipole-dipole forces.  There are also dispersion forces between SO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molecules.</a:t>
            </a:r>
          </a:p>
        </p:txBody>
      </p:sp>
      <p:sp>
        <p:nvSpPr>
          <p:cNvPr id="142347" name="Text Box 40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 autoUpdateAnimBg="0"/>
      <p:bldP spid="10273" grpId="0" autoUpdateAnimBg="0"/>
      <p:bldP spid="102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3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08E027-8073-4B14-B34C-A601FC4472A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509963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Which molecule is capable of forming </a:t>
            </a:r>
            <a:r>
              <a:rPr lang="en-US" altLang="en-US" sz="2800" smtClean="0">
                <a:solidFill>
                  <a:srgbClr val="0000FF"/>
                </a:solidFill>
              </a:rPr>
              <a:t>stronger</a:t>
            </a:r>
            <a:r>
              <a:rPr lang="en-US" altLang="en-US" sz="2800" smtClean="0"/>
              <a:t> intermolecular forces?</a:t>
            </a:r>
          </a:p>
          <a:p>
            <a:pPr marL="744538" indent="1588" algn="ctr">
              <a:buFontTx/>
              <a:buNone/>
            </a:pPr>
            <a:r>
              <a:rPr lang="en-US" altLang="en-US" sz="2800" smtClean="0"/>
              <a:t>		</a:t>
            </a:r>
          </a:p>
          <a:p>
            <a:pPr marL="744538" indent="1588" algn="ctr">
              <a:buFontTx/>
              <a:buNone/>
            </a:pPr>
            <a:r>
              <a:rPr lang="en-US" altLang="en-US" sz="2800" smtClean="0"/>
              <a:t>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  		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 </a:t>
            </a:r>
          </a:p>
          <a:p>
            <a:pPr marL="744538" indent="1588">
              <a:buFontTx/>
              <a:buNone/>
            </a:pPr>
            <a:endParaRPr lang="en-US" altLang="en-US" sz="2800" smtClean="0"/>
          </a:p>
          <a:p>
            <a:pPr marL="744538" indent="1588">
              <a:buFontTx/>
              <a:buNone/>
            </a:pPr>
            <a:r>
              <a:rPr lang="en-US" altLang="en-US" sz="2800" smtClean="0"/>
              <a:t>Explain.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14336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57800" y="3581400"/>
            <a:ext cx="914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7" grpId="0" build="p" autoUpdateAnimBg="0"/>
      <p:bldP spid="3389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A6374D-C722-4405-A1DB-C48D39439E5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2678112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10.1  	Intermolecular Forces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10.2  	The Liquid State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10.3  	An Introduction to Structures and Types of Solids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10.5 		Carbon: Network Atomic Solids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10.8		Vapor Pressure and Changes of State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10.9		Phase Diagrams</a:t>
            </a:r>
            <a:r>
              <a:rPr lang="en-US" altLang="en-US" smtClean="0"/>
              <a:t> (no longer on AP, but still included)</a:t>
            </a:r>
            <a:endParaRPr lang="en-US" altLang="en-US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5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1855CE-0BB8-4F26-B1A3-DA0946F62B7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Melting and Boiling Points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461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In general, the stronger the intermolecular forces, the higher the melting and boiling points.</a:t>
            </a:r>
          </a:p>
        </p:txBody>
      </p:sp>
      <p:sp>
        <p:nvSpPr>
          <p:cNvPr id="145414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5415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45416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  <p:bldP spid="3348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7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1E81E-E8AC-4AF2-97E9-42AB3DD7828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Boiling Points of the Covalent Hydrides of the Elements in Groups 4A, 5A, 6A, and 7A</a:t>
            </a:r>
          </a:p>
        </p:txBody>
      </p:sp>
      <p:pic>
        <p:nvPicPr>
          <p:cNvPr id="147461" name="Picture 4" descr="figure_10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84813" cy="4092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9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D2150-7F69-4E06-BB52-29CFED8BB31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373188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Draw two Lewis structures for the formula 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6</a:t>
            </a:r>
            <a:r>
              <a:rPr lang="en-US" altLang="en-US" sz="2800" smtClean="0"/>
              <a:t>O and </a:t>
            </a:r>
            <a:r>
              <a:rPr lang="en-US" altLang="en-US" sz="2800" smtClean="0">
                <a:solidFill>
                  <a:srgbClr val="0000FF"/>
                </a:solidFill>
              </a:rPr>
              <a:t>compare</a:t>
            </a:r>
            <a:r>
              <a:rPr lang="en-US" altLang="en-US" sz="2800" smtClean="0"/>
              <a:t> the boiling points of the two molecules. </a:t>
            </a:r>
          </a:p>
        </p:txBody>
      </p:sp>
      <p:pic>
        <p:nvPicPr>
          <p:cNvPr id="149510" name="Picture 4" descr="MMj0254447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1066800" y="4191000"/>
          <a:ext cx="304958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CS ChemDraw Drawing" r:id="rId5" imgW="3049219" imgH="1753819" progId="ChemDraw.Document.6.0">
                  <p:embed/>
                </p:oleObj>
              </mc:Choice>
              <mc:Fallback>
                <p:oleObj name="CS ChemDraw Drawing" r:id="rId5" imgW="3049219" imgH="1753819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3049588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5029200" y="4191000"/>
          <a:ext cx="307816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CS ChemDraw Drawing" r:id="rId7" imgW="3078175" imgH="1753819" progId="ChemDraw.Document.6.0">
                  <p:embed/>
                </p:oleObj>
              </mc:Choice>
              <mc:Fallback>
                <p:oleObj name="CS ChemDraw Drawing" r:id="rId7" imgW="3078175" imgH="175381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307816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utoUpdateAnimBg="0"/>
      <p:bldP spid="3409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1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3BEEA-C45A-452D-B647-671E5D0883F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6486525" cy="28257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Low compressibility, lack of rigidity, and high density compared with gases.</a:t>
            </a:r>
          </a:p>
          <a:p>
            <a:pPr marL="465138" indent="-465138" eaLnBrk="1" hangingPunct="1"/>
            <a:r>
              <a:rPr lang="en-US" altLang="en-US" sz="2800" smtClean="0"/>
              <a:t>Surface tension – resistance of a liquid to an increase in its surface area: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Liquids with large intermolecular forces tend to have high surface tensions.</a:t>
            </a:r>
          </a:p>
        </p:txBody>
      </p:sp>
      <p:sp>
        <p:nvSpPr>
          <p:cNvPr id="1515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51559" name="Picture 8" descr="npo0001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t="17996" r="30379"/>
          <a:stretch>
            <a:fillRect/>
          </a:stretch>
        </p:blipFill>
        <p:spPr bwMode="auto">
          <a:xfrm>
            <a:off x="6781800" y="1685925"/>
            <a:ext cx="22002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  <p:bldP spid="3450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3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0A7D2B-4280-448C-8D1E-25230D6008C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Capillary action – spontaneous rising of a liquid in a narrow tube: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Cohesive forces – intermolecular forces among the molecules of the liquid.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Adhesive forces – forces between the liquid molecules and their container.</a:t>
            </a:r>
          </a:p>
        </p:txBody>
      </p:sp>
      <p:sp>
        <p:nvSpPr>
          <p:cNvPr id="1536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874963" y="141288"/>
            <a:ext cx="3432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Properties of Liquids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Cohesion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intermolecular attraction between like molecules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Text Box 7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11.3</a:t>
            </a:r>
          </a:p>
        </p:txBody>
      </p:sp>
      <p:sp>
        <p:nvSpPr>
          <p:cNvPr id="155653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Adhesion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an attraction between unlike molecules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5654" name="Picture 9" descr="npo0001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4998" r="5624" b="7498"/>
          <a:stretch>
            <a:fillRect/>
          </a:stretch>
        </p:blipFill>
        <p:spPr bwMode="auto">
          <a:xfrm>
            <a:off x="1295400" y="2413000"/>
            <a:ext cx="65532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655" name="Group 12"/>
          <p:cNvGrpSpPr>
            <a:grpSpLocks/>
          </p:cNvGrpSpPr>
          <p:nvPr/>
        </p:nvGrpSpPr>
        <p:grpSpPr bwMode="auto">
          <a:xfrm>
            <a:off x="2209800" y="2578100"/>
            <a:ext cx="1457325" cy="1003300"/>
            <a:chOff x="1392" y="1624"/>
            <a:chExt cx="918" cy="632"/>
          </a:xfrm>
        </p:grpSpPr>
        <p:sp>
          <p:nvSpPr>
            <p:cNvPr id="155660" name="Oval 10"/>
            <p:cNvSpPr>
              <a:spLocks noChangeArrowheads="1"/>
            </p:cNvSpPr>
            <p:nvPr/>
          </p:nvSpPr>
          <p:spPr bwMode="auto">
            <a:xfrm>
              <a:off x="1632" y="1968"/>
              <a:ext cx="432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661" name="Text Box 11"/>
            <p:cNvSpPr txBox="1">
              <a:spLocks noChangeArrowheads="1"/>
            </p:cNvSpPr>
            <p:nvPr/>
          </p:nvSpPr>
          <p:spPr bwMode="auto">
            <a:xfrm>
              <a:off x="1392" y="1624"/>
              <a:ext cx="9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Adhesion</a:t>
              </a:r>
              <a:endParaRPr lang="en-US" altLang="en-US" sz="1600" baseline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5656" name="Oval 14"/>
          <p:cNvSpPr>
            <a:spLocks noChangeArrowheads="1"/>
          </p:cNvSpPr>
          <p:nvPr/>
        </p:nvSpPr>
        <p:spPr bwMode="auto">
          <a:xfrm>
            <a:off x="5867400" y="54229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7" name="Text Box 15"/>
          <p:cNvSpPr txBox="1">
            <a:spLocks noChangeArrowheads="1"/>
          </p:cNvSpPr>
          <p:nvPr/>
        </p:nvSpPr>
        <p:spPr bwMode="auto">
          <a:xfrm>
            <a:off x="5486400" y="4876800"/>
            <a:ext cx="1474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Cohesion</a:t>
            </a:r>
            <a:endParaRPr lang="en-US" altLang="en-US" sz="1600" baseline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5658" name="Text Box 19"/>
          <p:cNvSpPr txBox="1">
            <a:spLocks noChangeArrowheads="1"/>
          </p:cNvSpPr>
          <p:nvPr/>
        </p:nvSpPr>
        <p:spPr bwMode="auto">
          <a:xfrm>
            <a:off x="1676400" y="4191000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attracted to glass</a:t>
            </a:r>
          </a:p>
        </p:txBody>
      </p:sp>
      <p:sp>
        <p:nvSpPr>
          <p:cNvPr id="155659" name="Text Box 20"/>
          <p:cNvSpPr txBox="1">
            <a:spLocks noChangeArrowheads="1"/>
          </p:cNvSpPr>
          <p:nvPr/>
        </p:nvSpPr>
        <p:spPr bwMode="auto">
          <a:xfrm>
            <a:off x="4594225" y="6019800"/>
            <a:ext cx="323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attracted to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6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89BBE-E39F-4CF8-944D-B8E04560AD8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Liquids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Viscosity – measure of a liquid’s resistance to flow: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Liquids with large intermolecular forces or molecular complexity tend to be highly viscous.</a:t>
            </a:r>
          </a:p>
        </p:txBody>
      </p:sp>
      <p:sp>
        <p:nvSpPr>
          <p:cNvPr id="15667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autoUpdateAnimBg="0"/>
      <p:bldP spid="3532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npo0001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0000" r="2251" b="10500"/>
          <a:stretch>
            <a:fillRect/>
          </a:stretch>
        </p:blipFill>
        <p:spPr bwMode="auto">
          <a:xfrm>
            <a:off x="152400" y="3352800"/>
            <a:ext cx="65532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8723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crystalline solid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possesses rigid and long-range order.  In a crystalline solid, atoms, molecules or ions occupy specific (predictable) positions.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amorphous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solid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does not possess a well-defined arrangement and long-range molecular order.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2438400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unit cell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basic repeating structural unit of a crystalline solid.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52400" y="6345238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Unit Cell</a:t>
            </a:r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231900" y="3862388"/>
            <a:ext cx="981075" cy="1395412"/>
            <a:chOff x="1502" y="2433"/>
            <a:chExt cx="618" cy="879"/>
          </a:xfrm>
        </p:grpSpPr>
        <p:sp>
          <p:nvSpPr>
            <p:cNvPr id="158731" name="Line 7"/>
            <p:cNvSpPr>
              <a:spLocks noChangeShapeType="1"/>
            </p:cNvSpPr>
            <p:nvPr/>
          </p:nvSpPr>
          <p:spPr bwMode="auto">
            <a:xfrm>
              <a:off x="1816" y="2928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2" name="Text Box 8"/>
            <p:cNvSpPr txBox="1">
              <a:spLocks noChangeArrowheads="1"/>
            </p:cNvSpPr>
            <p:nvPr/>
          </p:nvSpPr>
          <p:spPr bwMode="auto">
            <a:xfrm>
              <a:off x="1502" y="2433"/>
              <a:ext cx="61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lattice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0000"/>
                  </a:solidFill>
                  <a:latin typeface="Arial" panose="020B0604020202020204" pitchFamily="34" charset="0"/>
                </a:rPr>
                <a:t>point</a:t>
              </a:r>
            </a:p>
          </p:txBody>
        </p:sp>
      </p:grpSp>
      <p:sp>
        <p:nvSpPr>
          <p:cNvPr id="158728" name="Text Box 9"/>
          <p:cNvSpPr txBox="1">
            <a:spLocks noChangeArrowheads="1"/>
          </p:cNvSpPr>
          <p:nvPr/>
        </p:nvSpPr>
        <p:spPr bwMode="auto">
          <a:xfrm>
            <a:off x="2087563" y="6343650"/>
            <a:ext cx="362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Unit cells in 3 dimensions</a:t>
            </a:r>
          </a:p>
        </p:txBody>
      </p:sp>
      <p:sp>
        <p:nvSpPr>
          <p:cNvPr id="158729" name="Text Box 10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11.4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629400" y="3767138"/>
            <a:ext cx="24384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baseline="0">
                <a:solidFill>
                  <a:srgbClr val="000000"/>
                </a:solidFill>
                <a:latin typeface="Arial" panose="020B0604020202020204" pitchFamily="34" charset="0"/>
              </a:rPr>
              <a:t>At lattice points: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Atoms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Molecules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npo0001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000" r="4500" b="6000"/>
          <a:stretch>
            <a:fillRect/>
          </a:stretch>
        </p:blipFill>
        <p:spPr bwMode="auto">
          <a:xfrm>
            <a:off x="381000" y="342900"/>
            <a:ext cx="83788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0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BF43F2-D57B-47DB-BC7F-C3E934A27C0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Types of Crystalline Solids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091113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i="1" dirty="0" smtClean="0"/>
              <a:t>Ionic Solids</a:t>
            </a:r>
            <a:r>
              <a:rPr lang="en-US" altLang="en-US" sz="2800" dirty="0" smtClean="0"/>
              <a:t> – </a:t>
            </a:r>
            <a:r>
              <a:rPr lang="en-US" altLang="en-US" sz="2800" b="1" dirty="0" smtClean="0"/>
              <a:t>ions</a:t>
            </a:r>
            <a:r>
              <a:rPr lang="en-US" altLang="en-US" sz="2800" dirty="0" smtClean="0"/>
              <a:t> at the points of the lattice that describes the structure of the solid. </a:t>
            </a:r>
            <a:r>
              <a:rPr lang="en-US" altLang="en-US" sz="2800" smtClean="0">
                <a:solidFill>
                  <a:srgbClr val="FF0000"/>
                </a:solidFill>
              </a:rPr>
              <a:t>Ion-ion is </a:t>
            </a:r>
            <a:r>
              <a:rPr lang="en-US" altLang="en-US" sz="2800" smtClean="0">
                <a:solidFill>
                  <a:srgbClr val="FF0000"/>
                </a:solidFill>
              </a:rPr>
              <a:t>stronger </a:t>
            </a:r>
            <a:r>
              <a:rPr lang="en-US" altLang="en-US" sz="2800" smtClean="0">
                <a:solidFill>
                  <a:srgbClr val="FF0000"/>
                </a:solidFill>
              </a:rPr>
              <a:t>than all IM forces</a:t>
            </a:r>
          </a:p>
          <a:p>
            <a:pPr marL="465138" indent="-465138" eaLnBrk="1" hangingPunct="1"/>
            <a:r>
              <a:rPr lang="en-US" altLang="en-US" sz="2800" i="1" dirty="0" smtClean="0"/>
              <a:t>Atomic Solids</a:t>
            </a:r>
            <a:r>
              <a:rPr lang="en-US" altLang="en-US" sz="2800" dirty="0" smtClean="0"/>
              <a:t> – </a:t>
            </a:r>
            <a:r>
              <a:rPr lang="en-US" altLang="en-US" sz="2800" b="1" dirty="0" smtClean="0"/>
              <a:t>atoms</a:t>
            </a:r>
            <a:r>
              <a:rPr lang="en-US" altLang="en-US" sz="2800" dirty="0" smtClean="0"/>
              <a:t> at the lattice points that describe the structure of the solid. </a:t>
            </a:r>
            <a:r>
              <a:rPr lang="en-US" altLang="en-US" sz="2800" dirty="0" smtClean="0">
                <a:solidFill>
                  <a:srgbClr val="FF0000"/>
                </a:solidFill>
              </a:rPr>
              <a:t>Stronger than IM forces but generally weaker than ion-ion</a:t>
            </a:r>
            <a:endParaRPr lang="en-US" altLang="en-US" sz="2800" dirty="0" smtClean="0"/>
          </a:p>
          <a:p>
            <a:pPr marL="465138" indent="-465138" eaLnBrk="1" hangingPunct="1"/>
            <a:r>
              <a:rPr lang="en-US" altLang="en-US" sz="2800" i="1" dirty="0" smtClean="0"/>
              <a:t>Molecular Solids</a:t>
            </a:r>
            <a:r>
              <a:rPr lang="en-US" altLang="en-US" sz="2800" dirty="0" smtClean="0"/>
              <a:t> – discrete covalently bonded </a:t>
            </a:r>
            <a:r>
              <a:rPr lang="en-US" altLang="en-US" sz="2800" b="1" dirty="0" smtClean="0"/>
              <a:t>molecules</a:t>
            </a:r>
            <a:r>
              <a:rPr lang="en-US" altLang="en-US" sz="2800" dirty="0" smtClean="0"/>
              <a:t> at each of its lattice points. </a:t>
            </a:r>
            <a:r>
              <a:rPr lang="en-US" altLang="en-US" sz="2800" dirty="0" smtClean="0">
                <a:solidFill>
                  <a:srgbClr val="FF0000"/>
                </a:solidFill>
              </a:rPr>
              <a:t>Held together with only IM forces</a:t>
            </a:r>
            <a:endParaRPr lang="en-US" altLang="en-US" sz="2800" dirty="0" smtClean="0"/>
          </a:p>
          <a:p>
            <a:pPr marL="465138" indent="-465138" eaLnBrk="1" hangingPunct="1"/>
            <a:endParaRPr lang="en-US" altLang="en-US" sz="2800" dirty="0" smtClean="0"/>
          </a:p>
        </p:txBody>
      </p:sp>
      <p:sp>
        <p:nvSpPr>
          <p:cNvPr id="16077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utoUpdateAnimBg="0"/>
      <p:bldP spid="3758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6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908128-E705-4258-88A9-17FCCF8DE6A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Intramolecular Bonding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“Within” the molecule.</a:t>
            </a:r>
          </a:p>
          <a:p>
            <a:pPr marL="465138" indent="-465138" eaLnBrk="1" hangingPunct="1"/>
            <a:r>
              <a:rPr lang="en-US" altLang="en-US" sz="2800" smtClean="0"/>
              <a:t>Molecules are formed by sharing electrons between the atoms.</a:t>
            </a:r>
          </a:p>
        </p:txBody>
      </p:sp>
      <p:sp>
        <p:nvSpPr>
          <p:cNvPr id="1146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  <p:bldP spid="3061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AC9B4-6A81-4EAA-B8EA-1153CCD2A0E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001000" cy="609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Examples of Three Types of Crystalline Solids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2822" name="Picture 4" descr="ch10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989138"/>
            <a:ext cx="6067425" cy="4132262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3AB174-090B-4F7B-96EB-A4D93801E22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Network Solids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872" name="ShockwaveFlash1" r:id="rId2" imgW="4952880" imgH="4038480"/>
        </mc:Choice>
        <mc:Fallback>
          <p:control name="ShockwaveFlash1" r:id="rId2" imgW="4952880" imgH="4038480">
            <p:pic>
              <p:nvPicPr>
                <p:cNvPr id="16487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0574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EF46A-0A87-42DC-B8A6-3ABBD161E2E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Structures of Diamond and Graphite</a:t>
            </a:r>
          </a:p>
        </p:txBody>
      </p:sp>
      <p:pic>
        <p:nvPicPr>
          <p:cNvPr id="166917" name="Picture 3" descr="ch10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705600" cy="35052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109913" y="90488"/>
            <a:ext cx="2933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Types of Crystals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2725" y="725488"/>
            <a:ext cx="85502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solidFill>
                  <a:srgbClr val="000000"/>
                </a:solidFill>
                <a:latin typeface="Arial" panose="020B0604020202020204" pitchFamily="34" charset="0"/>
              </a:rPr>
              <a:t>Metallic Crystals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Typically weaker than covalent, but can be in the low end of covalent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Lattice points occupied by metal atoms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Held together by metallic bonds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Soft to hard, low to high melting point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Good conductors of heat and electricity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11.6</a:t>
            </a:r>
          </a:p>
        </p:txBody>
      </p:sp>
      <p:pic>
        <p:nvPicPr>
          <p:cNvPr id="168965" name="Picture 6" descr="npo0001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2000" r="15750"/>
          <a:stretch>
            <a:fillRect/>
          </a:stretch>
        </p:blipFill>
        <p:spPr bwMode="auto">
          <a:xfrm>
            <a:off x="4502150" y="3200400"/>
            <a:ext cx="35337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6" name="Text Box 7"/>
          <p:cNvSpPr txBox="1">
            <a:spLocks noChangeArrowheads="1"/>
          </p:cNvSpPr>
          <p:nvPr/>
        </p:nvSpPr>
        <p:spPr bwMode="auto">
          <a:xfrm>
            <a:off x="3854450" y="2859088"/>
            <a:ext cx="482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Cross Section of a Metallic Crystal</a:t>
            </a: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1295400" y="3302000"/>
            <a:ext cx="3606800" cy="822325"/>
            <a:chOff x="816" y="2080"/>
            <a:chExt cx="2272" cy="518"/>
          </a:xfrm>
        </p:grpSpPr>
        <p:sp>
          <p:nvSpPr>
            <p:cNvPr id="168971" name="Line 8"/>
            <p:cNvSpPr>
              <a:spLocks noChangeShapeType="1"/>
            </p:cNvSpPr>
            <p:nvPr/>
          </p:nvSpPr>
          <p:spPr bwMode="auto">
            <a:xfrm>
              <a:off x="1936" y="2336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2" name="Text Box 10"/>
            <p:cNvSpPr txBox="1">
              <a:spLocks noChangeArrowheads="1"/>
            </p:cNvSpPr>
            <p:nvPr/>
          </p:nvSpPr>
          <p:spPr bwMode="auto">
            <a:xfrm>
              <a:off x="816" y="2080"/>
              <a:ext cx="11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nucleus &amp;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inner shell e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1371600" y="4572000"/>
            <a:ext cx="3632200" cy="822325"/>
            <a:chOff x="864" y="2880"/>
            <a:chExt cx="2288" cy="518"/>
          </a:xfrm>
        </p:grpSpPr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000" y="3152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70" name="Text Box 12"/>
            <p:cNvSpPr txBox="1">
              <a:spLocks noChangeArrowheads="1"/>
            </p:cNvSpPr>
            <p:nvPr/>
          </p:nvSpPr>
          <p:spPr bwMode="auto">
            <a:xfrm>
              <a:off x="864" y="2880"/>
              <a:ext cx="117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mobile “sea”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of e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9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67887-625C-4431-A583-3822E045BE6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Pressure of the vapor present at equilibrium.</a:t>
            </a:r>
          </a:p>
          <a:p>
            <a:pPr marL="465138" indent="-465138" eaLnBrk="1" hangingPunct="1"/>
            <a:r>
              <a:rPr lang="en-US" altLang="en-US" sz="2800" smtClean="0"/>
              <a:t>The system is at equilibrium when no net change occurs in the amount of liquid or vapor because the two opposite processes exactly balance each other.</a:t>
            </a:r>
          </a:p>
        </p:txBody>
      </p:sp>
      <p:sp>
        <p:nvSpPr>
          <p:cNvPr id="16999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utoUpdateAnimBg="0"/>
      <p:bldP spid="45568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2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2C7E7B-3295-478E-8F6B-3D0FE52B2B8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Rates of Condensation and Evaporation</a:t>
            </a:r>
          </a:p>
        </p:txBody>
      </p:sp>
      <p:sp>
        <p:nvSpPr>
          <p:cNvPr id="17203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72038" name="Picture 4" descr="ch10_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2600"/>
            <a:ext cx="4770438" cy="421798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4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0451EE-F520-4E98-87DC-747BDEE6385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What is the vapor pressure of water at 100°C? How do you know?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1 atm</a:t>
            </a:r>
          </a:p>
        </p:txBody>
      </p:sp>
      <p:pic>
        <p:nvPicPr>
          <p:cNvPr id="17408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autoUpdateAnimBg="0"/>
      <p:bldP spid="45773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6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6591FF-3AAF-4D6B-8C51-1022938FB21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pic>
        <p:nvPicPr>
          <p:cNvPr id="176133" name="Picture 3" descr="ch10_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705600" cy="419735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8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660BD-54F4-4E0A-B2E0-BBEA3B264D3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Liquids in which the intermolecular forces are strong have relatively low vapor pressures.</a:t>
            </a:r>
          </a:p>
          <a:p>
            <a:pPr marL="465138" indent="-465138" eaLnBrk="1" hangingPunct="1"/>
            <a:r>
              <a:rPr lang="en-US" altLang="en-US" sz="2800" smtClean="0"/>
              <a:t>Vapor pressure increases significantly with temperature.</a:t>
            </a:r>
          </a:p>
        </p:txBody>
      </p:sp>
      <p:sp>
        <p:nvSpPr>
          <p:cNvPr id="17818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0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E2FF59-56CE-45AD-AE8F-3B0336F7789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733800" cy="1676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Vapor Pressure</a:t>
            </a:r>
            <a:r>
              <a:rPr lang="en-US" altLang="en-US" sz="1800" smtClean="0"/>
              <a:t> </a:t>
            </a:r>
            <a:r>
              <a:rPr lang="en-US" altLang="en-US" smtClean="0"/>
              <a:t>vs. Temperature</a:t>
            </a:r>
          </a:p>
        </p:txBody>
      </p:sp>
      <p:pic>
        <p:nvPicPr>
          <p:cNvPr id="180229" name="Picture 3" descr="ch10_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629025" cy="48768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62237-93D4-4163-AAC0-2AD9496DAD9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Intermolecular Forces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3382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Forces that occur between molecules.</a:t>
            </a:r>
          </a:p>
          <a:p>
            <a:pPr marL="920750" lvl="1" indent="-354013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Dipole–dipole forces</a:t>
            </a:r>
          </a:p>
          <a:p>
            <a:pPr marL="1397000" lvl="2" indent="-361950" eaLnBrk="1" hangingPunct="1">
              <a:buFont typeface="Wingdings" panose="05000000000000000000" pitchFamily="2" charset="2"/>
              <a:buChar char="Ø"/>
            </a:pPr>
            <a:r>
              <a:rPr lang="en-US" altLang="en-US" sz="2600" smtClean="0"/>
              <a:t>Hydrogen bonding</a:t>
            </a:r>
          </a:p>
          <a:p>
            <a:pPr marL="920750" lvl="1" indent="-354013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London dispersion forces</a:t>
            </a:r>
          </a:p>
          <a:p>
            <a:pPr marL="465138" indent="-465138" eaLnBrk="1" hangingPunct="1"/>
            <a:r>
              <a:rPr lang="en-US" altLang="en-US" sz="2800" b="1" smtClean="0"/>
              <a:t>Intra</a:t>
            </a:r>
            <a:r>
              <a:rPr lang="en-US" altLang="en-US" sz="2800" smtClean="0"/>
              <a:t>molecular bonds are stronger than </a:t>
            </a:r>
            <a:r>
              <a:rPr lang="en-US" altLang="en-US" sz="2800" b="1" smtClean="0"/>
              <a:t>inter</a:t>
            </a:r>
            <a:r>
              <a:rPr lang="en-US" altLang="en-US" sz="2800" smtClean="0"/>
              <a:t>molecular forces.</a:t>
            </a:r>
          </a:p>
          <a:p>
            <a:pPr marL="465138" indent="-465138" eaLnBrk="1" hangingPunct="1"/>
            <a:r>
              <a:rPr lang="en-US" altLang="en-US" sz="2800" smtClean="0">
                <a:solidFill>
                  <a:srgbClr val="FF0000"/>
                </a:solidFill>
              </a:rPr>
              <a:t>Ion-ion is stronger than any inter</a:t>
            </a:r>
            <a:r>
              <a:rPr lang="en-US" altLang="en-US" sz="2800" b="1" smtClean="0">
                <a:solidFill>
                  <a:srgbClr val="FF0000"/>
                </a:solidFill>
              </a:rPr>
              <a:t>molecular</a:t>
            </a:r>
            <a:r>
              <a:rPr lang="en-US" altLang="en-US" sz="2800" smtClean="0">
                <a:solidFill>
                  <a:srgbClr val="FF0000"/>
                </a:solidFill>
              </a:rPr>
              <a:t> force</a:t>
            </a:r>
          </a:p>
        </p:txBody>
      </p:sp>
      <p:sp>
        <p:nvSpPr>
          <p:cNvPr id="11674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utoUpdateAnimBg="0"/>
      <p:bldP spid="3082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2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BB7366-3623-42CE-B79E-2331252D8C4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Changes of State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2279" name="ShockwaveFlash1" r:id="rId2" imgW="4724280" imgH="3886200"/>
        </mc:Choice>
        <mc:Fallback>
          <p:control name="ShockwaveFlash1" r:id="rId2" imgW="4724280" imgH="3886200">
            <p:pic>
              <p:nvPicPr>
                <p:cNvPr id="18227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209800" y="1981200"/>
                  <a:ext cx="4724400" cy="3886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4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91F26B-96B3-4231-850B-7289D777A28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Heating Curve for Water</a:t>
            </a:r>
          </a:p>
        </p:txBody>
      </p:sp>
      <p:pic>
        <p:nvPicPr>
          <p:cNvPr id="184325" name="Picture 3" descr="ch10_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905000"/>
            <a:ext cx="4905375" cy="4037013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6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863F1-0330-464E-BE24-A9FB1CEB0B1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00663"/>
          </a:xfrm>
        </p:spPr>
        <p:txBody>
          <a:bodyPr/>
          <a:lstStyle/>
          <a:p>
            <a:pPr marL="460375" indent="-460375" eaLnBrk="1" hangingPunct="1"/>
            <a:r>
              <a:rPr lang="en-US" altLang="en-US" sz="2800" smtClean="0"/>
              <a:t>A convenient way of representing the phases of a substance as a function of temperature and pressure: </a:t>
            </a:r>
            <a:r>
              <a:rPr lang="en-US" altLang="en-US" sz="2800" smtClean="0">
                <a:solidFill>
                  <a:srgbClr val="FF0000"/>
                </a:solidFill>
              </a:rPr>
              <a:t>(not on AP, but on my test!)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Triple point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Critical point</a:t>
            </a:r>
          </a:p>
          <a:p>
            <a:pPr marL="1300163" lvl="2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2400" b="1" i="1" smtClean="0"/>
              <a:t>critical temperature </a:t>
            </a:r>
            <a:r>
              <a:rPr lang="en-US" altLang="en-US" sz="2400" smtClean="0"/>
              <a:t>(</a:t>
            </a:r>
            <a:r>
              <a:rPr lang="en-US" altLang="en-US" sz="2400" b="1" i="1" smtClean="0"/>
              <a:t>T</a:t>
            </a:r>
            <a:r>
              <a:rPr lang="en-US" altLang="en-US" sz="2400" baseline="-25000" smtClean="0"/>
              <a:t>c</a:t>
            </a:r>
            <a:r>
              <a:rPr lang="en-US" altLang="en-US" sz="2400" smtClean="0"/>
              <a:t>) - temperature above which the gas cannot be made to liquefy, no matter how great the applied pressure.</a:t>
            </a:r>
          </a:p>
          <a:p>
            <a:pPr marL="1300163" lvl="2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2400" b="1" i="1" smtClean="0"/>
              <a:t>critical pressure </a:t>
            </a:r>
            <a:r>
              <a:rPr lang="en-US" altLang="en-US" sz="2400" smtClean="0"/>
              <a:t>(</a:t>
            </a:r>
            <a:r>
              <a:rPr lang="en-US" altLang="en-US" sz="2400" b="1" i="1" smtClean="0"/>
              <a:t>P</a:t>
            </a:r>
            <a:r>
              <a:rPr lang="en-US" altLang="en-US" sz="2400" baseline="-25000" smtClean="0"/>
              <a:t>c</a:t>
            </a:r>
            <a:r>
              <a:rPr lang="en-US" altLang="en-US" sz="2400" smtClean="0"/>
              <a:t>) - minimum pressure that must be applied to bring about liquefaction at the critical temperature.</a:t>
            </a:r>
          </a:p>
          <a:p>
            <a:pPr marL="900113" lvl="1" indent="-4381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Phase equilibrium lines</a:t>
            </a:r>
          </a:p>
        </p:txBody>
      </p:sp>
      <p:sp>
        <p:nvSpPr>
          <p:cNvPr id="1863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8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ACB76-EFDB-43D4-99C4-469E3B296E1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429000" cy="1524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Phase Diagram for Carbon Dioxide</a:t>
            </a:r>
          </a:p>
        </p:txBody>
      </p:sp>
      <p:pic>
        <p:nvPicPr>
          <p:cNvPr id="188421" name="Picture 3" descr="ch10_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725988" cy="49530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0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3C89A1-3735-4256-A0A1-956025C1904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429000" cy="15240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Phase Diagram for Water</a:t>
            </a:r>
          </a:p>
        </p:txBody>
      </p:sp>
      <p:pic>
        <p:nvPicPr>
          <p:cNvPr id="190469" name="Picture 3" descr="ch10_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424363" cy="51816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Where’s Waldo?</a:t>
            </a:r>
          </a:p>
        </p:txBody>
      </p:sp>
      <p:pic>
        <p:nvPicPr>
          <p:cNvPr id="192515" name="Picture 5" descr="FG10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3722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7" descr="WheresWal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Text Box 8"/>
          <p:cNvSpPr txBox="1">
            <a:spLocks noChangeArrowheads="1"/>
          </p:cNvSpPr>
          <p:nvPr/>
        </p:nvSpPr>
        <p:spPr bwMode="auto">
          <a:xfrm>
            <a:off x="6324600" y="228600"/>
            <a:ext cx="28194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Can you find…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Triple Point?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Critical pressure?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Critical temperature?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Where fusion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(s -&gt; l) occurs?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Where vaporization (l -&gt; g) occurs?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Melting point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(at 1 atm)?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Boiling point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(at 6 atm)?</a:t>
            </a:r>
          </a:p>
        </p:txBody>
      </p:sp>
      <p:sp>
        <p:nvSpPr>
          <p:cNvPr id="192518" name="Text Box 9"/>
          <p:cNvSpPr txBox="1">
            <a:spLocks noChangeArrowheads="1"/>
          </p:cNvSpPr>
          <p:nvPr/>
        </p:nvSpPr>
        <p:spPr bwMode="auto">
          <a:xfrm>
            <a:off x="1447800" y="617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0198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3467100" y="1828800"/>
            <a:ext cx="114300" cy="22098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4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51F4F-C31F-4806-BD40-E6D88B11E0B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933825"/>
          </a:xfrm>
        </p:spPr>
        <p:txBody>
          <a:bodyPr/>
          <a:lstStyle/>
          <a:p>
            <a:pPr marL="465138" indent="14288" eaLnBrk="1" hangingPunct="1">
              <a:buFontTx/>
              <a:buNone/>
            </a:pPr>
            <a:r>
              <a:rPr lang="en-US" altLang="en-US" smtClean="0"/>
              <a:t>As intermolecular forces </a:t>
            </a:r>
            <a:r>
              <a:rPr lang="en-US" altLang="en-US" smtClean="0">
                <a:solidFill>
                  <a:srgbClr val="0000FF"/>
                </a:solidFill>
              </a:rPr>
              <a:t>increase</a:t>
            </a:r>
            <a:r>
              <a:rPr lang="en-US" altLang="en-US" smtClean="0"/>
              <a:t>, what happens to each of the following? Why?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Boiling point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Viscosity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Surface tension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Enthalpy of fusion (solid to liquid)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Freezing point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Vapor pressure</a:t>
            </a:r>
          </a:p>
          <a:p>
            <a:pPr marL="900113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 Heat of vaporization (liquid to gas)</a:t>
            </a:r>
          </a:p>
        </p:txBody>
      </p:sp>
      <p:pic>
        <p:nvPicPr>
          <p:cNvPr id="19456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autoUpdateAnimBg="0"/>
      <p:bldP spid="4833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8E4DC-5AB3-4C33-AA91-CABDF48FE27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733800" cy="1219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Hydrogen Bonding in Water</a:t>
            </a: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18790" name="Picture 4" descr="7522n10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/>
          <a:stretch>
            <a:fillRect/>
          </a:stretch>
        </p:blipFill>
        <p:spPr bwMode="auto">
          <a:xfrm>
            <a:off x="4241800" y="1143000"/>
            <a:ext cx="4108450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3657600" cy="1552575"/>
          </a:xfrm>
        </p:spPr>
        <p:txBody>
          <a:bodyPr/>
          <a:lstStyle/>
          <a:p>
            <a:pPr marL="465138" indent="-465138" eaLnBrk="1" hangingPunct="1"/>
            <a:r>
              <a:rPr lang="en-US" altLang="en-US" smtClean="0"/>
              <a:t>Blue dotted lines are the intermolecular forces between the water molecules.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08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A2BEC-2FF9-4640-BE31-ABF89D8A119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Phase Changes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60375" indent="-460375" eaLnBrk="1" hangingPunct="1"/>
            <a:r>
              <a:rPr lang="en-US" altLang="en-US" sz="2800" smtClean="0"/>
              <a:t>When a substance changes from solid to liquid to gas, the molecules </a:t>
            </a:r>
            <a:r>
              <a:rPr lang="en-US" altLang="en-US" sz="2800" i="1" smtClean="0"/>
              <a:t>remain</a:t>
            </a:r>
            <a:r>
              <a:rPr lang="en-US" altLang="en-US" sz="2800" smtClean="0"/>
              <a:t> </a:t>
            </a:r>
            <a:r>
              <a:rPr lang="en-US" altLang="en-US" sz="2800" i="1" smtClean="0"/>
              <a:t>intact</a:t>
            </a:r>
            <a:r>
              <a:rPr lang="en-US" altLang="en-US" sz="2800" smtClean="0"/>
              <a:t>.</a:t>
            </a:r>
          </a:p>
          <a:p>
            <a:pPr marL="460375" indent="-460375" eaLnBrk="1" hangingPunct="1"/>
            <a:r>
              <a:rPr lang="en-US" altLang="en-US" sz="2800" smtClean="0"/>
              <a:t>The changes in state are due to changes in the forces </a:t>
            </a:r>
            <a:r>
              <a:rPr lang="en-US" altLang="en-US" sz="2800" i="1" smtClean="0"/>
              <a:t>among</a:t>
            </a:r>
            <a:r>
              <a:rPr lang="en-US" altLang="en-US" sz="2800" smtClean="0"/>
              <a:t> molecules rather than in those </a:t>
            </a:r>
            <a:r>
              <a:rPr lang="en-US" altLang="en-US" sz="2800" i="1" smtClean="0"/>
              <a:t>within</a:t>
            </a:r>
            <a:r>
              <a:rPr lang="en-US" altLang="en-US" sz="2800" smtClean="0"/>
              <a:t> the molecules.</a:t>
            </a:r>
          </a:p>
        </p:txBody>
      </p:sp>
      <p:sp>
        <p:nvSpPr>
          <p:cNvPr id="12083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utoUpdateAnimBg="0"/>
      <p:bldP spid="314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28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6D70E-1629-4A05-A956-9DC3A48B3B0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Schematic Representations of the Three States of Matter</a:t>
            </a: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22886" name="Picture 5" descr="figure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7225"/>
            <a:ext cx="7924800" cy="2949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0B533-1CB6-4223-AC48-1ABB7D99003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Phase Changes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19625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Solid to Liquid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As energy is added, the motions of the molecules increase, and they eventually achieve the greater movement and disorder characteristic of a liquid.</a:t>
            </a:r>
          </a:p>
          <a:p>
            <a:pPr marL="465138" indent="-465138" eaLnBrk="1" hangingPunct="1"/>
            <a:r>
              <a:rPr lang="en-US" altLang="en-US" sz="2800" smtClean="0"/>
              <a:t>Liquid to Gas</a:t>
            </a:r>
          </a:p>
          <a:p>
            <a:pPr marL="900113" lvl="1" indent="-433388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As more energy is added, the gaseous state is eventually reached, with the individual molecules far apart and interacting relatively little.</a:t>
            </a:r>
          </a:p>
        </p:txBody>
      </p:sp>
      <p:sp>
        <p:nvSpPr>
          <p:cNvPr id="12493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autoUpdateAnimBg="0"/>
      <p:bldP spid="3184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Cengage Learning. All rights reserved</a:t>
            </a:r>
          </a:p>
        </p:txBody>
      </p:sp>
      <p:sp>
        <p:nvSpPr>
          <p:cNvPr id="1269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82328F-DC49-41BD-9EAC-D87C39AE18A4}" type="slidenum">
              <a:rPr lang="en-US" altLang="en-US" sz="10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1. Hydrogen Bonding (strongest)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638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i="1" smtClean="0"/>
              <a:t>hydrogen bond</a:t>
            </a:r>
            <a:r>
              <a:rPr lang="en-US" altLang="en-US" sz="2800" smtClean="0"/>
              <a:t> is a special dipole-dipole interaction between the hydrogen atom in a polar N-H, O-H, or F-H bond and an electronegative O, N, or F atom.  </a:t>
            </a:r>
            <a:r>
              <a:rPr lang="en-US" altLang="en-US" sz="2800" smtClean="0">
                <a:solidFill>
                  <a:srgbClr val="FF0000"/>
                </a:solidFill>
              </a:rPr>
              <a:t>IT IS NOT A BOND.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6983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6984" name="Rectangle 6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utoUpdateAnimBg="0"/>
      <p:bldP spid="328707" grpId="0" build="p" autoUpdateAnimBg="0"/>
    </p:bldLst>
  </p:timing>
</p:sld>
</file>

<file path=ppt/theme/theme1.xml><?xml version="1.0" encoding="utf-8"?>
<a:theme xmlns:a="http://schemas.openxmlformats.org/drawingml/2006/main" name="Section 10.1">
  <a:themeElements>
    <a:clrScheme name="Section 10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10.2">
  <a:themeElements>
    <a:clrScheme name="Section 10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0.3">
  <a:themeElements>
    <a:clrScheme name="Section 10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0.4">
  <a:themeElements>
    <a:clrScheme name="Section 10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0.5">
  <a:themeElements>
    <a:clrScheme name="Section 10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0.6">
  <a:themeElements>
    <a:clrScheme name="Section 10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0.7">
  <a:themeElements>
    <a:clrScheme name="Section 10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0.8">
  <a:themeElements>
    <a:clrScheme name="Section 10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0.9">
  <a:themeElements>
    <a:clrScheme name="Section 10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1596</Words>
  <Application>Microsoft Office PowerPoint</Application>
  <PresentationFormat>On-screen Show (4:3)</PresentationFormat>
  <Paragraphs>286</Paragraphs>
  <Slides>47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72" baseType="lpstr">
      <vt:lpstr>Arial</vt:lpstr>
      <vt:lpstr>Arial Unicode MS</vt:lpstr>
      <vt:lpstr>Times</vt:lpstr>
      <vt:lpstr>Times New Roman</vt:lpstr>
      <vt:lpstr>Wingdings</vt:lpstr>
      <vt:lpstr>Section 10.1</vt:lpstr>
      <vt:lpstr>Section 10.2</vt:lpstr>
      <vt:lpstr>Section 10.3</vt:lpstr>
      <vt:lpstr>Section 10.4</vt:lpstr>
      <vt:lpstr>Section 10.5</vt:lpstr>
      <vt:lpstr>Section 10.6</vt:lpstr>
      <vt:lpstr>Section 10.7</vt:lpstr>
      <vt:lpstr>Section 10.8</vt:lpstr>
      <vt:lpstr>Section 10.9</vt:lpstr>
      <vt:lpstr>TOC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Clip</vt:lpstr>
      <vt:lpstr>CS ChemDraw Drawing</vt:lpstr>
      <vt:lpstr>Chapter 10</vt:lpstr>
      <vt:lpstr>PowerPoint Presentation</vt:lpstr>
      <vt:lpstr>Intramolecular Bonding</vt:lpstr>
      <vt:lpstr>Intermolecular Forces</vt:lpstr>
      <vt:lpstr>Hydrogen Bonding in Water</vt:lpstr>
      <vt:lpstr>Phase Changes</vt:lpstr>
      <vt:lpstr>Schematic Representations of the Three States of Matter</vt:lpstr>
      <vt:lpstr>Phase Changes</vt:lpstr>
      <vt:lpstr>1. Hydrogen Bonding (strongest)</vt:lpstr>
      <vt:lpstr>Hydrogen Bonding</vt:lpstr>
      <vt:lpstr>PowerPoint Presentation</vt:lpstr>
      <vt:lpstr>PowerPoint Presentation</vt:lpstr>
      <vt:lpstr>PowerPoint Presentation</vt:lpstr>
      <vt:lpstr>3. Dipole-Dipole Forces</vt:lpstr>
      <vt:lpstr>Dipole-Dipole Forces</vt:lpstr>
      <vt:lpstr>4. London Dispersion Forces (weakest)</vt:lpstr>
      <vt:lpstr>London Dispersion Forces</vt:lpstr>
      <vt:lpstr>PowerPoint Presentation</vt:lpstr>
      <vt:lpstr>Concept Check</vt:lpstr>
      <vt:lpstr>Melting and Boiling Points</vt:lpstr>
      <vt:lpstr>The Boiling Points of the Covalent Hydrides of the Elements in Groups 4A, 5A, 6A, and 7A</vt:lpstr>
      <vt:lpstr>Concept Check</vt:lpstr>
      <vt:lpstr>Liquids</vt:lpstr>
      <vt:lpstr>Liquids</vt:lpstr>
      <vt:lpstr>PowerPoint Presentation</vt:lpstr>
      <vt:lpstr>Liquids</vt:lpstr>
      <vt:lpstr>PowerPoint Presentation</vt:lpstr>
      <vt:lpstr>PowerPoint Presentation</vt:lpstr>
      <vt:lpstr>Types of Crystalline Solids</vt:lpstr>
      <vt:lpstr>Examples of Three Types of Crystalline Solids</vt:lpstr>
      <vt:lpstr>Network Solids</vt:lpstr>
      <vt:lpstr>The Structures of Diamond and Graphite</vt:lpstr>
      <vt:lpstr>PowerPoint Presentation</vt:lpstr>
      <vt:lpstr>Vapor Pressure</vt:lpstr>
      <vt:lpstr>The Rates of Condensation and Evaporation</vt:lpstr>
      <vt:lpstr>Concept Check</vt:lpstr>
      <vt:lpstr>Vapor Pressure</vt:lpstr>
      <vt:lpstr>Vapor Pressure</vt:lpstr>
      <vt:lpstr>Vapor Pressure vs. Temperature</vt:lpstr>
      <vt:lpstr>Changes of State</vt:lpstr>
      <vt:lpstr>Heating Curve for Water</vt:lpstr>
      <vt:lpstr>PowerPoint Presentation</vt:lpstr>
      <vt:lpstr>Phase Diagram for Carbon Dioxide</vt:lpstr>
      <vt:lpstr>Phase Diagram for Water</vt:lpstr>
      <vt:lpstr>Where’s Waldo?</vt:lpstr>
      <vt:lpstr>PowerPoint Presentation</vt:lpstr>
      <vt:lpstr>Concept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Neil Rapp</dc:creator>
  <cp:lastModifiedBy>Rapp, Delbert N</cp:lastModifiedBy>
  <cp:revision>296</cp:revision>
  <dcterms:created xsi:type="dcterms:W3CDTF">2006-07-31T17:58:07Z</dcterms:created>
  <dcterms:modified xsi:type="dcterms:W3CDTF">2018-10-23T12:01:03Z</dcterms:modified>
</cp:coreProperties>
</file>